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gjc5hH6f6DztyfiLVcw96yrP9e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E2A7F7F-9DF2-488C-8A53-3B78680C5E15}">
  <a:tblStyle styleId="{6E2A7F7F-9DF2-488C-8A53-3B78680C5E1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becd706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becd706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becd7065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5becd70659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becd706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5becd70659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becd706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becd706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ecd706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ecd706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becd706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becd706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becd7065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becd706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g5becd70659_0_3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g5becd70659_0_38"/>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g5becd70659_0_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sp>
        <p:nvSpPr>
          <p:cNvPr id="60" name="Google Shape;60;g5becd70659_0_4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g5becd70659_0_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g5becd70659_0_4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g5becd70659_0_45"/>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g5becd70659_0_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g5becd70659_0_4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g5becd70659_0_49"/>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g5becd70659_0_49"/>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g5becd70659_0_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g5becd70659_0_5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g5becd70659_0_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g5becd70659_0_5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g5becd70659_0_5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g5becd70659_0_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8" name="Shape 78"/>
        <p:cNvGrpSpPr/>
        <p:nvPr/>
      </p:nvGrpSpPr>
      <p:grpSpPr>
        <a:xfrm>
          <a:off x="0" y="0"/>
          <a:ext cx="0" cy="0"/>
          <a:chOff x="0" y="0"/>
          <a:chExt cx="0" cy="0"/>
        </a:xfrm>
      </p:grpSpPr>
      <p:sp>
        <p:nvSpPr>
          <p:cNvPr id="79" name="Google Shape;79;g5becd70659_0_6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g5becd70659_0_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g5becd70659_0_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5becd70659_0_64"/>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g5becd70659_0_64"/>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g5becd70659_0_6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g5becd70659_0_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g5becd70659_0_7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9" name="Google Shape;89;g5becd70659_0_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0" name="Shape 90"/>
        <p:cNvGrpSpPr/>
        <p:nvPr/>
      </p:nvGrpSpPr>
      <p:grpSpPr>
        <a:xfrm>
          <a:off x="0" y="0"/>
          <a:ext cx="0" cy="0"/>
          <a:chOff x="0" y="0"/>
          <a:chExt cx="0" cy="0"/>
        </a:xfrm>
      </p:grpSpPr>
      <p:sp>
        <p:nvSpPr>
          <p:cNvPr id="91" name="Google Shape;91;g5becd70659_0_7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g5becd70659_0_7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g5becd70659_0_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g5becd70659_0_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4" name="Google Shape;4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Helvetica Neue"/>
              <a:buNone/>
              <a:defRPr b="0" i="0" sz="2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Helvetica Neue"/>
              <a:buChar char="●"/>
              <a:defRPr b="0" i="0" sz="1800" u="none" cap="none" strike="noStrike">
                <a:solidFill>
                  <a:schemeClr val="dk2"/>
                </a:solidFill>
                <a:latin typeface="Helvetica Neue"/>
                <a:ea typeface="Helvetica Neue"/>
                <a:cs typeface="Helvetica Neue"/>
                <a:sym typeface="Helvetica Neue"/>
              </a:defRPr>
            </a:lvl1pPr>
            <a:lvl2pPr indent="-317500" lvl="1" marL="9144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2pPr>
            <a:lvl3pPr indent="-317500" lvl="2" marL="13716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3pPr>
            <a:lvl4pPr indent="-317500" lvl="3" marL="18288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4pPr>
            <a:lvl5pPr indent="-317500" lvl="4" marL="22860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5pPr>
            <a:lvl6pPr indent="-317500" lvl="5" marL="27432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6pPr>
            <a:lvl7pPr indent="-317500" lvl="6" marL="32004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7pPr>
            <a:lvl8pPr indent="-317500" lvl="7" marL="3657600" marR="0" rtl="0" algn="l">
              <a:lnSpc>
                <a:spcPct val="115000"/>
              </a:lnSpc>
              <a:spcBef>
                <a:spcPts val="1600"/>
              </a:spcBef>
              <a:spcAft>
                <a:spcPts val="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8pPr>
            <a:lvl9pPr indent="-317500" lvl="8" marL="4114800" marR="0" rtl="0" algn="l">
              <a:lnSpc>
                <a:spcPct val="115000"/>
              </a:lnSpc>
              <a:spcBef>
                <a:spcPts val="1600"/>
              </a:spcBef>
              <a:spcAft>
                <a:spcPts val="1600"/>
              </a:spcAft>
              <a:buClr>
                <a:schemeClr val="dk2"/>
              </a:buClr>
              <a:buSzPts val="1400"/>
              <a:buFont typeface="Helvetica Neue"/>
              <a:buChar char="■"/>
              <a:defRPr b="0" i="0" sz="1400" u="none" cap="none" strike="noStrike">
                <a:solidFill>
                  <a:schemeClr val="dk2"/>
                </a:solidFill>
                <a:latin typeface="Helvetica Neue"/>
                <a:ea typeface="Helvetica Neue"/>
                <a:cs typeface="Helvetica Neue"/>
                <a:sym typeface="Helvetica Neue"/>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57"/>
          <p:cNvPicPr preferRelativeResize="0"/>
          <p:nvPr/>
        </p:nvPicPr>
        <p:blipFill rotWithShape="1">
          <a:blip r:embed="rId1">
            <a:alphaModFix/>
          </a:blip>
          <a:srcRect b="0" l="0" r="0" t="0"/>
          <a:stretch/>
        </p:blipFill>
        <p:spPr>
          <a:xfrm>
            <a:off x="7628481" y="143219"/>
            <a:ext cx="1321960" cy="259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g5becd70659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g5becd70659_0_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g5becd70659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hyperlink" Target="http://www.sgmoid.com" TargetMode="External"/><Relationship Id="rId5" Type="http://schemas.openxmlformats.org/officeDocument/2006/relationships/hyperlink" Target="mailto:jr3281@columbia.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medium.com/@lisulimowicz/dcgan-79af14a1c247"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hyperlink" Target="https://medium.com/apache-mxnet/transposed-convolutions-explained-with-ms-excel-52d13030c7e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colab.research.google.com/notebook" TargetMode="Externa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hyperlink" Target="https://medium.com/@sanketgujar95/gans-in-tensorflow-261649d4f18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hyperlink" Target="https://arxiv.org/pdf/1611.02163.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hyperlink" Target="https://papers.nips.cc/paper/6644-pose-guided-person-image-generation.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pdf/1609.04802.pdf" TargetMode="Externa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rxiv.org/pdf/1710.10196.pdf" TargetMode="Externa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hyperlink" Target="https://phillipi.github.io/pix2pix/"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github.com/Guim3/IcGAN" TargetMode="Externa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youtube.com/watch?v=Pt1W_v-yQhw&amp;feature=youtu.be" TargetMode="External"/><Relationship Id="rId4" Type="http://schemas.openxmlformats.org/officeDocument/2006/relationships/hyperlink" Target="https://arxiv.org/pdf/1703.10847.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reiinakano.github.io/gan-playground/" TargetMode="External"/><Relationship Id="rId4" Type="http://schemas.openxmlformats.org/officeDocument/2006/relationships/hyperlink" Target="https://github.com/khanrc/tf.gans-comparison" TargetMode="External"/></Relationships>
</file>

<file path=ppt/slides/_rels/slide63.xml.rels><?xml version="1.0" encoding="UTF-8" standalone="yes"?><Relationships xmlns="http://schemas.openxmlformats.org/package/2006/relationships"><Relationship Id="rId11" Type="http://schemas.openxmlformats.org/officeDocument/2006/relationships/hyperlink" Target="https://medium.com/@jonathan_hui/gan-progressive-growing-of-gans-f9e4f91edf33" TargetMode="External"/><Relationship Id="rId10" Type="http://schemas.openxmlformats.org/officeDocument/2006/relationships/hyperlink" Target="https://www.topbots.com/advances-in-gans/" TargetMode="External"/><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jjallaire.github.io/deep-learning-with-r-notebooks/notebooks/8.5-introduction-to-gans.nb.html" TargetMode="External"/><Relationship Id="rId4" Type="http://schemas.openxmlformats.org/officeDocument/2006/relationships/hyperlink" Target="https://medium.com/randomai/gan-for-medical-imaging-generating-images-and-annotations-8ad7c778809c" TargetMode="External"/><Relationship Id="rId9" Type="http://schemas.openxmlformats.org/officeDocument/2006/relationships/hyperlink" Target="http://guimperarnau.com/blog/2017/03/Fantastic-GANs-and-where-to-find-them" TargetMode="External"/><Relationship Id="rId5" Type="http://schemas.openxmlformats.org/officeDocument/2006/relationships/hyperlink" Target="https://medium.com/randomai/gan-for-medical-imaging-generating-images-and-annotations-8ad7c778809c" TargetMode="External"/><Relationship Id="rId6" Type="http://schemas.openxmlformats.org/officeDocument/2006/relationships/hyperlink" Target="https://towardsdatascience.com/gan-by-example-using-keras-on-tensorflow-backend-1a6d515a60d0" TargetMode="External"/><Relationship Id="rId7" Type="http://schemas.openxmlformats.org/officeDocument/2006/relationships/hyperlink" Target="https://medium.com/apache-mxnet/transposed-convolutions-explained-with-ms-excel-52d13030c7e8" TargetMode="External"/><Relationship Id="rId8" Type="http://schemas.openxmlformats.org/officeDocument/2006/relationships/hyperlink" Target="https://medium.com/@sharimpervez/a-simple-introduction-to-generative-adversarial-networks-gans-8e327ff65f7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
          <p:cNvSpPr txBox="1"/>
          <p:nvPr>
            <p:ph type="ctrTitle"/>
          </p:nvPr>
        </p:nvSpPr>
        <p:spPr>
          <a:xfrm>
            <a:off x="311700" y="674125"/>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Intro to GANs</a:t>
            </a:r>
            <a:endParaRPr/>
          </a:p>
        </p:txBody>
      </p:sp>
      <p:sp>
        <p:nvSpPr>
          <p:cNvPr id="101" name="Google Shape;101;p1"/>
          <p:cNvSpPr txBox="1"/>
          <p:nvPr>
            <p:ph idx="1" type="subTitle"/>
          </p:nvPr>
        </p:nvSpPr>
        <p:spPr>
          <a:xfrm>
            <a:off x="311700" y="14667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Generative Adversarial Networks</a:t>
            </a:r>
            <a:endParaRPr/>
          </a:p>
        </p:txBody>
      </p:sp>
      <p:pic>
        <p:nvPicPr>
          <p:cNvPr id="102" name="Google Shape;102;p1"/>
          <p:cNvPicPr preferRelativeResize="0"/>
          <p:nvPr/>
        </p:nvPicPr>
        <p:blipFill>
          <a:blip r:embed="rId3">
            <a:alphaModFix/>
          </a:blip>
          <a:stretch>
            <a:fillRect/>
          </a:stretch>
        </p:blipFill>
        <p:spPr>
          <a:xfrm>
            <a:off x="6514100" y="2763582"/>
            <a:ext cx="1709097" cy="1809282"/>
          </a:xfrm>
          <a:prstGeom prst="rect">
            <a:avLst/>
          </a:prstGeom>
          <a:noFill/>
          <a:ln>
            <a:noFill/>
          </a:ln>
        </p:spPr>
      </p:pic>
      <p:sp>
        <p:nvSpPr>
          <p:cNvPr id="103" name="Google Shape;103;p1"/>
          <p:cNvSpPr txBox="1"/>
          <p:nvPr/>
        </p:nvSpPr>
        <p:spPr>
          <a:xfrm>
            <a:off x="1212100" y="2818397"/>
            <a:ext cx="3494100" cy="16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Jayanth Rasamsetti</a:t>
            </a:r>
            <a:endParaRPr/>
          </a:p>
          <a:p>
            <a:pPr indent="0" lvl="0" marL="0" rtl="0" algn="ctr">
              <a:spcBef>
                <a:spcPts val="0"/>
              </a:spcBef>
              <a:spcAft>
                <a:spcPts val="0"/>
              </a:spcAft>
              <a:buNone/>
            </a:pPr>
            <a:r>
              <a:rPr lang="en"/>
              <a:t>Founder &amp; Chief Scientist</a:t>
            </a:r>
            <a:endParaRPr/>
          </a:p>
          <a:p>
            <a:pPr indent="0" lvl="0" marL="0" rtl="0" algn="ctr">
              <a:spcBef>
                <a:spcPts val="0"/>
              </a:spcBef>
              <a:spcAft>
                <a:spcPts val="0"/>
              </a:spcAft>
              <a:buNone/>
            </a:pPr>
            <a:r>
              <a:rPr lang="en" u="sng">
                <a:hlinkClick r:id="rId4"/>
              </a:rPr>
              <a:t>www.sgmoid.com</a:t>
            </a:r>
            <a:endParaRPr/>
          </a:p>
          <a:p>
            <a:pPr indent="0" lvl="0" marL="0" rtl="0" algn="ctr">
              <a:spcBef>
                <a:spcPts val="0"/>
              </a:spcBef>
              <a:spcAft>
                <a:spcPts val="0"/>
              </a:spcAft>
              <a:buNone/>
            </a:pPr>
            <a:r>
              <a:rPr lang="en"/>
              <a:t>Columbia University (MS)</a:t>
            </a:r>
            <a:endParaRPr/>
          </a:p>
          <a:p>
            <a:pPr indent="0" lvl="0" marL="0" rtl="0" algn="ctr">
              <a:spcBef>
                <a:spcPts val="0"/>
              </a:spcBef>
              <a:spcAft>
                <a:spcPts val="0"/>
              </a:spcAft>
              <a:buNone/>
            </a:pPr>
            <a:r>
              <a:rPr lang="en"/>
              <a:t>IIT Madras (B.Tech &amp; M.Tech)</a:t>
            </a:r>
            <a:endParaRPr/>
          </a:p>
          <a:p>
            <a:pPr indent="0" lvl="0" marL="0" rtl="0" algn="ctr">
              <a:spcBef>
                <a:spcPts val="0"/>
              </a:spcBef>
              <a:spcAft>
                <a:spcPts val="0"/>
              </a:spcAft>
              <a:buClr>
                <a:schemeClr val="dk1"/>
              </a:buClr>
              <a:buSzPts val="1100"/>
              <a:buFont typeface="Arial"/>
              <a:buNone/>
            </a:pPr>
            <a:r>
              <a:rPr lang="en" u="sng">
                <a:solidFill>
                  <a:schemeClr val="accent2"/>
                </a:solidFill>
                <a:hlinkClick r:id="rId5"/>
              </a:rPr>
              <a:t>jr3281@columbia.edu</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https://www.linkedin.com/in/jayanthr/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 Discriminative Models vs Generative Model in Math</a:t>
            </a:r>
            <a:endParaRPr/>
          </a:p>
        </p:txBody>
      </p:sp>
      <p:sp>
        <p:nvSpPr>
          <p:cNvPr id="164" name="Google Shape;164;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 are we trying to solve?</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Clr>
                <a:schemeClr val="dk1"/>
              </a:buClr>
              <a:buSzPts val="1100"/>
              <a:buFont typeface="Arial"/>
              <a:buNone/>
            </a:pPr>
            <a:r>
              <a:rPr lang="en"/>
              <a:t> </a:t>
            </a:r>
            <a:endParaRPr/>
          </a:p>
          <a:p>
            <a:pPr indent="0" lvl="0" marL="0" rtl="0" algn="l">
              <a:lnSpc>
                <a:spcPct val="115000"/>
              </a:lnSpc>
              <a:spcBef>
                <a:spcPts val="1600"/>
              </a:spcBef>
              <a:spcAft>
                <a:spcPts val="1600"/>
              </a:spcAft>
              <a:buSzPts val="1800"/>
              <a:buNone/>
            </a:pPr>
            <a:r>
              <a:t/>
            </a:r>
            <a:endParaRPr/>
          </a:p>
        </p:txBody>
      </p:sp>
      <p:sp>
        <p:nvSpPr>
          <p:cNvPr id="165" name="Google Shape;165;p5"/>
          <p:cNvSpPr/>
          <p:nvPr/>
        </p:nvSpPr>
        <p:spPr>
          <a:xfrm>
            <a:off x="3001725" y="1887450"/>
            <a:ext cx="2454900" cy="141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Probability of A given B</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6110625" y="1805450"/>
            <a:ext cx="2454900" cy="141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Joint Probability Distribution on A× B</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3001725" y="3372050"/>
            <a:ext cx="2454900" cy="3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Discriminative Models</a:t>
            </a:r>
            <a:endParaRPr b="0" i="0" sz="1400" u="none" cap="none" strike="noStrike">
              <a:solidFill>
                <a:srgbClr val="000000"/>
              </a:solidFill>
              <a:latin typeface="Arial"/>
              <a:ea typeface="Arial"/>
              <a:cs typeface="Arial"/>
              <a:sym typeface="Arial"/>
            </a:endParaRPr>
          </a:p>
        </p:txBody>
      </p:sp>
      <p:sp>
        <p:nvSpPr>
          <p:cNvPr id="168" name="Google Shape;168;p5"/>
          <p:cNvSpPr txBox="1"/>
          <p:nvPr/>
        </p:nvSpPr>
        <p:spPr>
          <a:xfrm>
            <a:off x="6389425" y="3385550"/>
            <a:ext cx="2122200" cy="3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Generative Model</a:t>
            </a:r>
            <a:endParaRPr b="0" i="0" sz="1400" u="none" cap="none" strike="noStrike">
              <a:solidFill>
                <a:srgbClr val="000000"/>
              </a:solidFill>
              <a:latin typeface="Arial"/>
              <a:ea typeface="Arial"/>
              <a:cs typeface="Arial"/>
              <a:sym typeface="Arial"/>
            </a:endParaRPr>
          </a:p>
        </p:txBody>
      </p:sp>
      <p:graphicFrame>
        <p:nvGraphicFramePr>
          <p:cNvPr id="169" name="Google Shape;169;p5"/>
          <p:cNvGraphicFramePr/>
          <p:nvPr/>
        </p:nvGraphicFramePr>
        <p:xfrm>
          <a:off x="574825" y="1809750"/>
          <a:ext cx="3000000" cy="3000000"/>
        </p:xfrm>
        <a:graphic>
          <a:graphicData uri="http://schemas.openxmlformats.org/drawingml/2006/table">
            <a:tbl>
              <a:tblPr>
                <a:noFill/>
                <a:tableStyleId>{6E2A7F7F-9DF2-488C-8A53-3B78680C5E15}</a:tableStyleId>
              </a:tblPr>
              <a:tblGrid>
                <a:gridCol w="1156150"/>
                <a:gridCol w="966050"/>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(input)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 (target)</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r>
            </a:tbl>
          </a:graphicData>
        </a:graphic>
      </p:graphicFrame>
      <p:graphicFrame>
        <p:nvGraphicFramePr>
          <p:cNvPr id="170" name="Google Shape;170;p5"/>
          <p:cNvGraphicFramePr/>
          <p:nvPr/>
        </p:nvGraphicFramePr>
        <p:xfrm>
          <a:off x="574825" y="3385550"/>
          <a:ext cx="3000000" cy="3000000"/>
        </p:xfrm>
        <a:graphic>
          <a:graphicData uri="http://schemas.openxmlformats.org/drawingml/2006/table">
            <a:tbl>
              <a:tblPr>
                <a:noFill/>
                <a:tableStyleId>{6E2A7F7F-9DF2-488C-8A53-3B78680C5E15}</a:tableStyleId>
              </a:tblPr>
              <a:tblGrid>
                <a:gridCol w="1156150"/>
                <a:gridCol w="966050"/>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Who invented it?</a:t>
            </a:r>
            <a:endParaRPr/>
          </a:p>
        </p:txBody>
      </p:sp>
      <p:sp>
        <p:nvSpPr>
          <p:cNvPr id="176" name="Google Shape;17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IAN Goodfellow in 2014</a:t>
            </a:r>
            <a:endParaRPr/>
          </a:p>
          <a:p>
            <a:pPr indent="0" lvl="0" marL="0" rtl="0" algn="l">
              <a:lnSpc>
                <a:spcPct val="115000"/>
              </a:lnSpc>
              <a:spcBef>
                <a:spcPts val="1600"/>
              </a:spcBef>
              <a:spcAft>
                <a:spcPts val="0"/>
              </a:spcAft>
              <a:buSzPts val="1800"/>
              <a:buNone/>
            </a:pPr>
            <a:r>
              <a:rPr lang="en"/>
              <a:t>Called as Father of GANs       </a:t>
            </a:r>
            <a:endParaRPr/>
          </a:p>
          <a:p>
            <a:pPr indent="0" lvl="0" marL="0" rtl="0" algn="l">
              <a:lnSpc>
                <a:spcPct val="115000"/>
              </a:lnSpc>
              <a:spcBef>
                <a:spcPts val="1600"/>
              </a:spcBef>
              <a:spcAft>
                <a:spcPts val="1600"/>
              </a:spcAft>
              <a:buSzPts val="1800"/>
              <a:buNone/>
            </a:pPr>
            <a:r>
              <a:t/>
            </a:r>
            <a:endParaRPr/>
          </a:p>
        </p:txBody>
      </p:sp>
      <p:pic>
        <p:nvPicPr>
          <p:cNvPr id="177" name="Google Shape;177;p6"/>
          <p:cNvPicPr preferRelativeResize="0"/>
          <p:nvPr/>
        </p:nvPicPr>
        <p:blipFill rotWithShape="1">
          <a:blip r:embed="rId3">
            <a:alphaModFix/>
          </a:blip>
          <a:srcRect b="0" l="0" r="0" t="0"/>
          <a:stretch/>
        </p:blipFill>
        <p:spPr>
          <a:xfrm>
            <a:off x="4249275" y="558725"/>
            <a:ext cx="3189075" cy="324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GANs?</a:t>
            </a:r>
            <a:endParaRPr/>
          </a:p>
        </p:txBody>
      </p:sp>
      <p:sp>
        <p:nvSpPr>
          <p:cNvPr id="183" name="Google Shape;18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An art forger (the “Generator”) trying to</a:t>
            </a:r>
            <a:endParaRPr/>
          </a:p>
          <a:p>
            <a:pPr indent="0" lvl="0" marL="0" rtl="0" algn="l">
              <a:lnSpc>
                <a:spcPct val="115000"/>
              </a:lnSpc>
              <a:spcBef>
                <a:spcPts val="1600"/>
              </a:spcBef>
              <a:spcAft>
                <a:spcPts val="0"/>
              </a:spcAft>
              <a:buSzPts val="1800"/>
              <a:buNone/>
            </a:pPr>
            <a:r>
              <a:rPr lang="en"/>
              <a:t>fool an art expert (the “Discriminator”). </a:t>
            </a:r>
            <a:endParaRPr/>
          </a:p>
          <a:p>
            <a:pPr indent="0" lvl="0" marL="0" rtl="0" algn="l">
              <a:lnSpc>
                <a:spcPct val="115000"/>
              </a:lnSpc>
              <a:spcBef>
                <a:spcPts val="1600"/>
              </a:spcBef>
              <a:spcAft>
                <a:spcPts val="0"/>
              </a:spcAft>
              <a:buSzPts val="1800"/>
              <a:buNone/>
            </a:pPr>
            <a:r>
              <a:rPr lang="en"/>
              <a:t>The more convincing the fake paintings</a:t>
            </a:r>
            <a:endParaRPr/>
          </a:p>
          <a:p>
            <a:pPr indent="0" lvl="0" marL="0" rtl="0" algn="l">
              <a:lnSpc>
                <a:spcPct val="115000"/>
              </a:lnSpc>
              <a:spcBef>
                <a:spcPts val="1600"/>
              </a:spcBef>
              <a:spcAft>
                <a:spcPts val="0"/>
              </a:spcAft>
              <a:buSzPts val="1800"/>
              <a:buNone/>
            </a:pPr>
            <a:r>
              <a:rPr lang="en"/>
              <a:t>the forger makes, the better the art </a:t>
            </a:r>
            <a:endParaRPr/>
          </a:p>
          <a:p>
            <a:pPr indent="0" lvl="0" marL="0" rtl="0" algn="l">
              <a:lnSpc>
                <a:spcPct val="115000"/>
              </a:lnSpc>
              <a:spcBef>
                <a:spcPts val="1600"/>
              </a:spcBef>
              <a:spcAft>
                <a:spcPts val="0"/>
              </a:spcAft>
              <a:buSzPts val="1800"/>
              <a:buNone/>
            </a:pPr>
            <a:r>
              <a:rPr lang="en"/>
              <a:t>expert needs to be at determining </a:t>
            </a:r>
            <a:endParaRPr/>
          </a:p>
          <a:p>
            <a:pPr indent="0" lvl="0" marL="0" rtl="0" algn="l">
              <a:lnSpc>
                <a:spcPct val="115000"/>
              </a:lnSpc>
              <a:spcBef>
                <a:spcPts val="1600"/>
              </a:spcBef>
              <a:spcAft>
                <a:spcPts val="1600"/>
              </a:spcAft>
              <a:buSzPts val="1800"/>
              <a:buNone/>
            </a:pPr>
            <a:r>
              <a:rPr lang="en"/>
              <a:t>their authenticity and vice versa.</a:t>
            </a:r>
            <a:endParaRPr/>
          </a:p>
        </p:txBody>
      </p:sp>
      <p:pic>
        <p:nvPicPr>
          <p:cNvPr id="184" name="Google Shape;184;p7"/>
          <p:cNvPicPr preferRelativeResize="0"/>
          <p:nvPr/>
        </p:nvPicPr>
        <p:blipFill rotWithShape="1">
          <a:blip r:embed="rId3">
            <a:alphaModFix/>
          </a:blip>
          <a:srcRect b="0" l="0" r="0" t="0"/>
          <a:stretch/>
        </p:blipFill>
        <p:spPr>
          <a:xfrm>
            <a:off x="4382825" y="1152475"/>
            <a:ext cx="4449476"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GANs? Another examples</a:t>
            </a:r>
            <a:endParaRPr/>
          </a:p>
        </p:txBody>
      </p:sp>
      <p:sp>
        <p:nvSpPr>
          <p:cNvPr id="190" name="Google Shape;190;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 teacher keeps on giving feed</a:t>
            </a:r>
            <a:endParaRPr/>
          </a:p>
          <a:p>
            <a:pPr indent="0" lvl="0" marL="0" rtl="0" algn="l">
              <a:lnSpc>
                <a:spcPct val="115000"/>
              </a:lnSpc>
              <a:spcBef>
                <a:spcPts val="1600"/>
              </a:spcBef>
              <a:spcAft>
                <a:spcPts val="0"/>
              </a:spcAft>
              <a:buSzPts val="1800"/>
              <a:buNone/>
            </a:pPr>
            <a:r>
              <a:rPr lang="en"/>
              <a:t>back until student create a </a:t>
            </a:r>
            <a:endParaRPr/>
          </a:p>
          <a:p>
            <a:pPr indent="0" lvl="0" marL="0" rtl="0" algn="l">
              <a:lnSpc>
                <a:spcPct val="115000"/>
              </a:lnSpc>
              <a:spcBef>
                <a:spcPts val="1600"/>
              </a:spcBef>
              <a:spcAft>
                <a:spcPts val="0"/>
              </a:spcAft>
              <a:buSzPts val="1800"/>
              <a:buNone/>
            </a:pPr>
            <a:r>
              <a:rPr lang="en"/>
              <a:t>perfect picture so that teacher</a:t>
            </a:r>
            <a:endParaRPr/>
          </a:p>
          <a:p>
            <a:pPr indent="0" lvl="0" marL="0" rtl="0" algn="l">
              <a:lnSpc>
                <a:spcPct val="115000"/>
              </a:lnSpc>
              <a:spcBef>
                <a:spcPts val="1600"/>
              </a:spcBef>
              <a:spcAft>
                <a:spcPts val="0"/>
              </a:spcAft>
              <a:buSzPts val="1800"/>
              <a:buNone/>
            </a:pPr>
            <a:r>
              <a:rPr lang="en"/>
              <a:t>Can't differentiate between the</a:t>
            </a:r>
            <a:endParaRPr/>
          </a:p>
          <a:p>
            <a:pPr indent="0" lvl="0" marL="0" rtl="0" algn="l">
              <a:lnSpc>
                <a:spcPct val="115000"/>
              </a:lnSpc>
              <a:spcBef>
                <a:spcPts val="1600"/>
              </a:spcBef>
              <a:spcAft>
                <a:spcPts val="0"/>
              </a:spcAft>
              <a:buSzPts val="1800"/>
              <a:buNone/>
            </a:pPr>
            <a:r>
              <a:rPr lang="en"/>
              <a:t>Original picture and the one</a:t>
            </a:r>
            <a:endParaRPr/>
          </a:p>
          <a:p>
            <a:pPr indent="0" lvl="0" marL="0" rtl="0" algn="l">
              <a:lnSpc>
                <a:spcPct val="115000"/>
              </a:lnSpc>
              <a:spcBef>
                <a:spcPts val="1600"/>
              </a:spcBef>
              <a:spcAft>
                <a:spcPts val="1600"/>
              </a:spcAft>
              <a:buSzPts val="1800"/>
              <a:buNone/>
            </a:pPr>
            <a:r>
              <a:rPr lang="en"/>
              <a:t>Created by student.</a:t>
            </a:r>
            <a:endParaRPr/>
          </a:p>
        </p:txBody>
      </p:sp>
      <p:pic>
        <p:nvPicPr>
          <p:cNvPr id="191" name="Google Shape;191;p8"/>
          <p:cNvPicPr preferRelativeResize="0"/>
          <p:nvPr/>
        </p:nvPicPr>
        <p:blipFill rotWithShape="1">
          <a:blip r:embed="rId3">
            <a:alphaModFix/>
          </a:blip>
          <a:srcRect b="0" l="0" r="0" t="0"/>
          <a:stretch/>
        </p:blipFill>
        <p:spPr>
          <a:xfrm>
            <a:off x="4262375" y="1645925"/>
            <a:ext cx="4569925" cy="290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GANs</a:t>
            </a:r>
            <a:endParaRPr/>
          </a:p>
        </p:txBody>
      </p:sp>
      <p:sp>
        <p:nvSpPr>
          <p:cNvPr id="197" name="Google Shape;19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The word “generative” </a:t>
            </a:r>
            <a:r>
              <a:rPr lang="en"/>
              <a:t>indicates the overall purpose of the model: creating new data. The data that a GAN will learn to generate depends on the choice of the training set—for example, if we want a GAN to paint like Leonardo da Vinci, we would use a training dataset of Leonardo’s artwork.</a:t>
            </a:r>
            <a:endParaRPr/>
          </a:p>
          <a:p>
            <a:pPr indent="0" lvl="0" marL="0" rtl="0" algn="l">
              <a:lnSpc>
                <a:spcPct val="115000"/>
              </a:lnSpc>
              <a:spcBef>
                <a:spcPts val="1600"/>
              </a:spcBef>
              <a:spcAft>
                <a:spcPts val="0"/>
              </a:spcAft>
              <a:buSzPts val="1800"/>
              <a:buNone/>
            </a:pPr>
            <a:r>
              <a:rPr b="1" lang="en"/>
              <a:t>The term “adversarial” </a:t>
            </a:r>
            <a:r>
              <a:rPr lang="en"/>
              <a:t>points to the game-like, competitive dynamic between two algorithms that constitute the GAN framework.</a:t>
            </a:r>
            <a:endParaRPr/>
          </a:p>
          <a:p>
            <a:pPr indent="0" lvl="0" marL="0" rtl="0" algn="l">
              <a:lnSpc>
                <a:spcPct val="115000"/>
              </a:lnSpc>
              <a:spcBef>
                <a:spcPts val="1600"/>
              </a:spcBef>
              <a:spcAft>
                <a:spcPts val="0"/>
              </a:spcAft>
              <a:buClr>
                <a:schemeClr val="dk1"/>
              </a:buClr>
              <a:buSzPts val="1100"/>
              <a:buFont typeface="Arial"/>
              <a:buNone/>
            </a:pPr>
            <a:r>
              <a:rPr b="1" lang="en"/>
              <a:t>The Generator and the Discriminator.</a:t>
            </a:r>
            <a:r>
              <a:rPr lang="en"/>
              <a:t> The Generator’s goal is to create examples that are indistinguishable from the real data in the training set.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Architecture</a:t>
            </a:r>
            <a:endParaRPr/>
          </a:p>
        </p:txBody>
      </p:sp>
      <p:sp>
        <p:nvSpPr>
          <p:cNvPr id="203" name="Google Shape;203;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4" name="Google Shape;204;p10"/>
          <p:cNvPicPr preferRelativeResize="0"/>
          <p:nvPr/>
        </p:nvPicPr>
        <p:blipFill rotWithShape="1">
          <a:blip r:embed="rId3">
            <a:alphaModFix/>
          </a:blip>
          <a:srcRect b="0" l="0" r="0" t="0"/>
          <a:stretch/>
        </p:blipFill>
        <p:spPr>
          <a:xfrm>
            <a:off x="311700" y="1152475"/>
            <a:ext cx="8520600" cy="312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Discriminator and Generator learns?</a:t>
            </a:r>
            <a:endParaRPr/>
          </a:p>
        </p:txBody>
      </p:sp>
      <p:sp>
        <p:nvSpPr>
          <p:cNvPr id="210" name="Google Shape;210;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11" name="Google Shape;211;p11"/>
          <p:cNvPicPr preferRelativeResize="0"/>
          <p:nvPr/>
        </p:nvPicPr>
        <p:blipFill rotWithShape="1">
          <a:blip r:embed="rId3">
            <a:alphaModFix/>
          </a:blip>
          <a:srcRect b="0" l="0" r="0" t="0"/>
          <a:stretch/>
        </p:blipFill>
        <p:spPr>
          <a:xfrm>
            <a:off x="311700" y="1152475"/>
            <a:ext cx="8469326"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Deep Convolutional GAN (DCGAN)</a:t>
            </a:r>
            <a:endParaRPr/>
          </a:p>
        </p:txBody>
      </p:sp>
      <p:sp>
        <p:nvSpPr>
          <p:cNvPr id="217" name="Google Shape;21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DCGANs uses Convolution Neural Networks (CNNs) to build generator and discriminator</a:t>
            </a:r>
            <a:endParaRPr/>
          </a:p>
          <a:p>
            <a:pPr indent="0" lvl="0" marL="0" rtl="0" algn="l">
              <a:lnSpc>
                <a:spcPct val="115000"/>
              </a:lnSpc>
              <a:spcBef>
                <a:spcPts val="1600"/>
              </a:spcBef>
              <a:spcAft>
                <a:spcPts val="0"/>
              </a:spcAft>
              <a:buSzPts val="1800"/>
              <a:buNone/>
            </a:pPr>
            <a:r>
              <a:rPr lang="en"/>
              <a:t>What is Noise or random numbers? - (Input to Generator)</a:t>
            </a:r>
            <a:endParaRPr/>
          </a:p>
          <a:p>
            <a:pPr indent="0" lvl="0" marL="0" rtl="0" algn="l">
              <a:lnSpc>
                <a:spcPct val="115000"/>
              </a:lnSpc>
              <a:spcBef>
                <a:spcPts val="1600"/>
              </a:spcBef>
              <a:spcAft>
                <a:spcPts val="0"/>
              </a:spcAft>
              <a:buSzPts val="1800"/>
              <a:buNone/>
            </a:pPr>
            <a:r>
              <a:rPr lang="en"/>
              <a:t>What is Fake data? - (Any type of data which we want Generator to create eg image of a face)</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DCGANs of MNIST</a:t>
            </a:r>
            <a:endParaRPr/>
          </a:p>
        </p:txBody>
      </p:sp>
      <p:sp>
        <p:nvSpPr>
          <p:cNvPr id="223" name="Google Shape;22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4" name="Google Shape;224;p13"/>
          <p:cNvPicPr preferRelativeResize="0"/>
          <p:nvPr/>
        </p:nvPicPr>
        <p:blipFill rotWithShape="1">
          <a:blip r:embed="rId3">
            <a:alphaModFix/>
          </a:blip>
          <a:srcRect b="0" l="0" r="0" t="0"/>
          <a:stretch/>
        </p:blipFill>
        <p:spPr>
          <a:xfrm>
            <a:off x="2582500" y="1629625"/>
            <a:ext cx="3839800" cy="2338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Input and Output of Generator for MNIST</a:t>
            </a:r>
            <a:endParaRPr/>
          </a:p>
        </p:txBody>
      </p:sp>
      <p:sp>
        <p:nvSpPr>
          <p:cNvPr id="230" name="Google Shape;23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231" name="Google Shape;231;p14"/>
          <p:cNvSpPr/>
          <p:nvPr/>
        </p:nvSpPr>
        <p:spPr>
          <a:xfrm>
            <a:off x="3702875" y="1812950"/>
            <a:ext cx="1863900" cy="155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Generator</a:t>
            </a:r>
            <a:endParaRPr b="0" i="0" sz="1400" u="none" cap="none" strike="noStrike">
              <a:solidFill>
                <a:srgbClr val="000000"/>
              </a:solidFill>
              <a:latin typeface="Arial"/>
              <a:ea typeface="Arial"/>
              <a:cs typeface="Arial"/>
              <a:sym typeface="Arial"/>
            </a:endParaRPr>
          </a:p>
        </p:txBody>
      </p:sp>
      <p:sp>
        <p:nvSpPr>
          <p:cNvPr id="232" name="Google Shape;232;p14"/>
          <p:cNvSpPr/>
          <p:nvPr/>
        </p:nvSpPr>
        <p:spPr>
          <a:xfrm>
            <a:off x="5566775" y="2525975"/>
            <a:ext cx="1212000" cy="2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4"/>
          <p:cNvSpPr/>
          <p:nvPr/>
        </p:nvSpPr>
        <p:spPr>
          <a:xfrm>
            <a:off x="2083075" y="2571750"/>
            <a:ext cx="1578600" cy="2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4"/>
          <p:cNvSpPr txBox="1"/>
          <p:nvPr/>
        </p:nvSpPr>
        <p:spPr>
          <a:xfrm>
            <a:off x="463200" y="2373150"/>
            <a:ext cx="1578600" cy="79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Noise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(100 random     numbers)</a:t>
            </a:r>
            <a:endParaRPr b="0" i="0" sz="1400" u="none" cap="none" strike="noStrike">
              <a:solidFill>
                <a:srgbClr val="000000"/>
              </a:solidFill>
              <a:latin typeface="Arial"/>
              <a:ea typeface="Arial"/>
              <a:cs typeface="Arial"/>
              <a:sym typeface="Arial"/>
            </a:endParaRPr>
          </a:p>
        </p:txBody>
      </p:sp>
      <p:sp>
        <p:nvSpPr>
          <p:cNvPr id="235" name="Google Shape;235;p14"/>
          <p:cNvSpPr txBox="1"/>
          <p:nvPr/>
        </p:nvSpPr>
        <p:spPr>
          <a:xfrm>
            <a:off x="6890875" y="2403700"/>
            <a:ext cx="15786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Fake Image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of size (28,28,1))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g5becd70659_0_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t>Agenda:</a:t>
            </a:r>
            <a:endParaRPr sz="1600"/>
          </a:p>
        </p:txBody>
      </p:sp>
      <p:sp>
        <p:nvSpPr>
          <p:cNvPr id="109" name="Google Shape;109;g5becd70659_0_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1" marL="0" rtl="0" algn="l">
              <a:lnSpc>
                <a:spcPct val="100000"/>
              </a:lnSpc>
              <a:spcBef>
                <a:spcPts val="280"/>
              </a:spcBef>
              <a:spcAft>
                <a:spcPts val="0"/>
              </a:spcAft>
              <a:buClr>
                <a:schemeClr val="dk1"/>
              </a:buClr>
              <a:buSzPts val="1400"/>
              <a:buFont typeface="Arial"/>
              <a:buNone/>
            </a:pPr>
            <a:r>
              <a:t/>
            </a:r>
            <a:endParaRPr sz="1600">
              <a:solidFill>
                <a:schemeClr val="dk1"/>
              </a:solidFill>
            </a:endParaRPr>
          </a:p>
          <a:p>
            <a:pPr indent="-330200" lvl="0" marL="457200" rtl="0" algn="l">
              <a:lnSpc>
                <a:spcPct val="100000"/>
              </a:lnSpc>
              <a:spcBef>
                <a:spcPts val="320"/>
              </a:spcBef>
              <a:spcAft>
                <a:spcPts val="0"/>
              </a:spcAft>
              <a:buClr>
                <a:schemeClr val="dk1"/>
              </a:buClr>
              <a:buSzPts val="1600"/>
              <a:buAutoNum type="alphaLcPeriod"/>
            </a:pPr>
            <a:r>
              <a:rPr lang="en" sz="1600">
                <a:solidFill>
                  <a:schemeClr val="dk1"/>
                </a:solidFill>
              </a:rPr>
              <a:t>Google Colaboratory - GPU, AWS Sagemaker</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First Half: A refresher on CNN, Resnet 18, VGG 19, Neural Networks workings, GANs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Second Half: DCGANs, Cycle GANs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Test</a:t>
            </a:r>
            <a:endParaRPr sz="1600">
              <a:solidFill>
                <a:schemeClr val="dk1"/>
              </a:solidFill>
            </a:endParaRPr>
          </a:p>
          <a:p>
            <a:pPr indent="0" lvl="0" marL="0" rtl="0" algn="l">
              <a:lnSpc>
                <a:spcPct val="100000"/>
              </a:lnSpc>
              <a:spcBef>
                <a:spcPts val="320"/>
              </a:spcBef>
              <a:spcAft>
                <a:spcPts val="0"/>
              </a:spcAft>
              <a:buNone/>
            </a:pPr>
            <a:r>
              <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DCGAN Generator</a:t>
            </a:r>
            <a:endParaRPr/>
          </a:p>
        </p:txBody>
      </p:sp>
      <p:sp>
        <p:nvSpPr>
          <p:cNvPr id="241" name="Google Shape;241;p15"/>
          <p:cNvSpPr txBox="1"/>
          <p:nvPr>
            <p:ph idx="1" type="body"/>
          </p:nvPr>
        </p:nvSpPr>
        <p:spPr>
          <a:xfrm>
            <a:off x="311700" y="1152475"/>
            <a:ext cx="8520600" cy="359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u="sng">
                <a:solidFill>
                  <a:schemeClr val="hlink"/>
                </a:solidFill>
                <a:hlinkClick r:id="rId3"/>
              </a:rPr>
              <a:t>https://medium.com/@lisulimowicz/dcgan-79af14a1c247</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42" name="Google Shape;242;p15"/>
          <p:cNvPicPr preferRelativeResize="0"/>
          <p:nvPr/>
        </p:nvPicPr>
        <p:blipFill rotWithShape="1">
          <a:blip r:embed="rId4">
            <a:alphaModFix/>
          </a:blip>
          <a:srcRect b="0" l="0" r="0" t="0"/>
          <a:stretch/>
        </p:blipFill>
        <p:spPr>
          <a:xfrm>
            <a:off x="311700" y="1476850"/>
            <a:ext cx="7879800" cy="3271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DCGAN Generator Simplified</a:t>
            </a:r>
            <a:endParaRPr/>
          </a:p>
        </p:txBody>
      </p:sp>
      <p:sp>
        <p:nvSpPr>
          <p:cNvPr id="248" name="Google Shape;24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9" name="Google Shape;249;p16"/>
          <p:cNvPicPr preferRelativeResize="0"/>
          <p:nvPr/>
        </p:nvPicPr>
        <p:blipFill rotWithShape="1">
          <a:blip r:embed="rId3">
            <a:alphaModFix/>
          </a:blip>
          <a:srcRect b="0" l="0" r="0" t="0"/>
          <a:stretch/>
        </p:blipFill>
        <p:spPr>
          <a:xfrm>
            <a:off x="423874" y="1785950"/>
            <a:ext cx="7896751" cy="218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g5becd70659_0_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What methods do we already know to </a:t>
            </a:r>
            <a:r>
              <a:rPr lang="en" sz="2200"/>
              <a:t>extrapolate missing</a:t>
            </a:r>
            <a:r>
              <a:rPr lang="en" sz="2200"/>
              <a:t> data?</a:t>
            </a:r>
            <a:endParaRPr sz="2200"/>
          </a:p>
        </p:txBody>
      </p:sp>
      <p:sp>
        <p:nvSpPr>
          <p:cNvPr id="255" name="Google Shape;255;g5becd70659_0_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5becd70659_0_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What methods do we already know to </a:t>
            </a:r>
            <a:r>
              <a:rPr lang="en" sz="2200"/>
              <a:t>extrapolate</a:t>
            </a:r>
            <a:r>
              <a:rPr lang="en" sz="2200"/>
              <a:t> missing data?</a:t>
            </a:r>
            <a:endParaRPr sz="2200"/>
          </a:p>
        </p:txBody>
      </p:sp>
      <p:sp>
        <p:nvSpPr>
          <p:cNvPr id="261" name="Google Shape;261;g5becd70659_0_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Nearest neighbour interpolation</a:t>
            </a:r>
            <a:endParaRPr/>
          </a:p>
          <a:p>
            <a:pPr indent="0" lvl="0" marL="0" rtl="0" algn="l">
              <a:lnSpc>
                <a:spcPct val="115000"/>
              </a:lnSpc>
              <a:spcBef>
                <a:spcPts val="1600"/>
              </a:spcBef>
              <a:spcAft>
                <a:spcPts val="0"/>
              </a:spcAft>
              <a:buSzPts val="1800"/>
              <a:buNone/>
            </a:pPr>
            <a:r>
              <a:rPr lang="en"/>
              <a:t>Central Tendency (mean, mode, median, etc)</a:t>
            </a:r>
            <a:endParaRPr/>
          </a:p>
          <a:p>
            <a:pPr indent="0" lvl="0" marL="0" rtl="0" algn="l">
              <a:lnSpc>
                <a:spcPct val="115000"/>
              </a:lnSpc>
              <a:spcBef>
                <a:spcPts val="1600"/>
              </a:spcBef>
              <a:spcAft>
                <a:spcPts val="0"/>
              </a:spcAft>
              <a:buSzPts val="1800"/>
              <a:buNone/>
            </a:pPr>
            <a:r>
              <a:rPr lang="en"/>
              <a:t>But these are hard coded, not learnt. Are there ways we can learn to </a:t>
            </a:r>
            <a:r>
              <a:rPr lang="en"/>
              <a:t>extrapolate</a:t>
            </a:r>
            <a:r>
              <a:rPr lang="en"/>
              <a:t> missing data?</a:t>
            </a:r>
            <a:endParaRPr/>
          </a:p>
          <a:p>
            <a:pPr indent="0" lvl="0" marL="0" rtl="0" algn="l">
              <a:lnSpc>
                <a:spcPct val="115000"/>
              </a:lnSpc>
              <a:spcBef>
                <a:spcPts val="1600"/>
              </a:spcBef>
              <a:spcAft>
                <a:spcPts val="1600"/>
              </a:spcAft>
              <a:buSzPts val="1800"/>
              <a:buNone/>
            </a:pPr>
            <a:r>
              <a:rPr lang="en"/>
              <a:t>Transpose Convolution or Deconvolution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Transpose Convolution?</a:t>
            </a:r>
            <a:endParaRPr/>
          </a:p>
        </p:txBody>
      </p:sp>
      <p:sp>
        <p:nvSpPr>
          <p:cNvPr id="267" name="Google Shape;26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68" name="Google Shape;268;p17"/>
          <p:cNvPicPr preferRelativeResize="0"/>
          <p:nvPr/>
        </p:nvPicPr>
        <p:blipFill rotWithShape="1">
          <a:blip r:embed="rId3">
            <a:alphaModFix/>
          </a:blip>
          <a:srcRect b="0" l="0" r="0" t="0"/>
          <a:stretch/>
        </p:blipFill>
        <p:spPr>
          <a:xfrm>
            <a:off x="473050" y="1230213"/>
            <a:ext cx="8096250" cy="2276475"/>
          </a:xfrm>
          <a:prstGeom prst="rect">
            <a:avLst/>
          </a:prstGeom>
          <a:noFill/>
          <a:ln>
            <a:noFill/>
          </a:ln>
        </p:spPr>
      </p:pic>
      <p:sp>
        <p:nvSpPr>
          <p:cNvPr id="269" name="Google Shape;269;p17"/>
          <p:cNvSpPr txBox="1"/>
          <p:nvPr/>
        </p:nvSpPr>
        <p:spPr>
          <a:xfrm>
            <a:off x="635875" y="3750900"/>
            <a:ext cx="3873000" cy="6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 -Traditional Convolution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 - Transpose Convolution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What is Transpose Convolution?</a:t>
            </a:r>
            <a:endParaRPr/>
          </a:p>
        </p:txBody>
      </p:sp>
      <p:sp>
        <p:nvSpPr>
          <p:cNvPr id="275" name="Google Shape;27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6" name="Google Shape;276;p18"/>
          <p:cNvPicPr preferRelativeResize="0"/>
          <p:nvPr/>
        </p:nvPicPr>
        <p:blipFill rotWithShape="1">
          <a:blip r:embed="rId3">
            <a:alphaModFix/>
          </a:blip>
          <a:srcRect b="0" l="0" r="0" t="0"/>
          <a:stretch/>
        </p:blipFill>
        <p:spPr>
          <a:xfrm>
            <a:off x="356950" y="1152475"/>
            <a:ext cx="8173449" cy="2553550"/>
          </a:xfrm>
          <a:prstGeom prst="rect">
            <a:avLst/>
          </a:prstGeom>
          <a:noFill/>
          <a:ln>
            <a:noFill/>
          </a:ln>
        </p:spPr>
      </p:pic>
      <p:sp>
        <p:nvSpPr>
          <p:cNvPr id="277" name="Google Shape;277;p18"/>
          <p:cNvSpPr txBox="1"/>
          <p:nvPr/>
        </p:nvSpPr>
        <p:spPr>
          <a:xfrm>
            <a:off x="356950" y="4358775"/>
            <a:ext cx="6145200" cy="1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Credits - </a:t>
            </a:r>
            <a:r>
              <a:rPr b="0" i="0" lang="en" sz="700" u="sng" cap="none" strike="noStrike">
                <a:solidFill>
                  <a:schemeClr val="hlink"/>
                </a:solidFill>
                <a:latin typeface="Arial"/>
                <a:ea typeface="Arial"/>
                <a:cs typeface="Arial"/>
                <a:sym typeface="Arial"/>
                <a:hlinkClick r:id="rId4"/>
              </a:rPr>
              <a:t>https://medium.com/apache-mxnet/transposed-convolutions-explained-with-ms-excel-52d13030c7e8</a:t>
            </a:r>
            <a:r>
              <a:rPr b="0" i="0" lang="en" sz="7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78" name="Google Shape;278;p18"/>
          <p:cNvSpPr txBox="1"/>
          <p:nvPr/>
        </p:nvSpPr>
        <p:spPr>
          <a:xfrm>
            <a:off x="311675" y="3785702"/>
            <a:ext cx="81735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highlight>
                  <a:srgbClr val="FFFFFF"/>
                </a:highlight>
                <a:latin typeface="Arial"/>
                <a:ea typeface="Arial"/>
                <a:cs typeface="Arial"/>
                <a:sym typeface="Arial"/>
              </a:rPr>
              <a:t>A Conv2DTranspose with 3x3 kernel applied to a 4x4 input to give a 6x6 output. Surprisingly the padding for Conv2DTranspose is set to 0 in this example, even though implicit padding is seen.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Question?</a:t>
            </a:r>
            <a:endParaRPr/>
          </a:p>
        </p:txBody>
      </p:sp>
      <p:sp>
        <p:nvSpPr>
          <p:cNvPr id="284" name="Google Shape;284;p19"/>
          <p:cNvSpPr txBox="1"/>
          <p:nvPr>
            <p:ph idx="1" type="body"/>
          </p:nvPr>
        </p:nvSpPr>
        <p:spPr>
          <a:xfrm>
            <a:off x="311700" y="1152475"/>
            <a:ext cx="3748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 happens to overlapping</a:t>
            </a:r>
            <a:endParaRPr/>
          </a:p>
          <a:p>
            <a:pPr indent="0" lvl="0" marL="0" rtl="0" algn="l">
              <a:lnSpc>
                <a:spcPct val="115000"/>
              </a:lnSpc>
              <a:spcBef>
                <a:spcPts val="1600"/>
              </a:spcBef>
              <a:spcAft>
                <a:spcPts val="0"/>
              </a:spcAft>
              <a:buSzPts val="1800"/>
              <a:buNone/>
            </a:pPr>
            <a:r>
              <a:rPr lang="en"/>
              <a:t>region?</a:t>
            </a:r>
            <a:endParaRPr/>
          </a:p>
          <a:p>
            <a:pPr indent="0" lvl="0" marL="0" rtl="0" algn="l">
              <a:lnSpc>
                <a:spcPct val="115000"/>
              </a:lnSpc>
              <a:spcBef>
                <a:spcPts val="1600"/>
              </a:spcBef>
              <a:spcAft>
                <a:spcPts val="0"/>
              </a:spcAft>
              <a:buSzPts val="1800"/>
              <a:buNone/>
            </a:pPr>
            <a:r>
              <a:rPr lang="en"/>
              <a:t>Ans - Added together.</a:t>
            </a:r>
            <a:endParaRPr/>
          </a:p>
          <a:p>
            <a:pPr indent="0" lvl="0" marL="0" rtl="0" algn="l">
              <a:lnSpc>
                <a:spcPct val="115000"/>
              </a:lnSpc>
              <a:spcBef>
                <a:spcPts val="1600"/>
              </a:spcBef>
              <a:spcAft>
                <a:spcPts val="0"/>
              </a:spcAft>
              <a:buSzPts val="1800"/>
              <a:buNone/>
            </a:pPr>
            <a:r>
              <a:rPr lang="en"/>
              <a:t>FYI — the transposed convolution is also known as: Fractionally-strided convolution Deconvolution</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85" name="Google Shape;285;p19"/>
          <p:cNvPicPr preferRelativeResize="0"/>
          <p:nvPr/>
        </p:nvPicPr>
        <p:blipFill rotWithShape="1">
          <a:blip r:embed="rId3">
            <a:alphaModFix/>
          </a:blip>
          <a:srcRect b="15732" l="21281" r="4434" t="5209"/>
          <a:stretch/>
        </p:blipFill>
        <p:spPr>
          <a:xfrm>
            <a:off x="4163350" y="1681275"/>
            <a:ext cx="4519048" cy="2724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DCGAN Discriminator</a:t>
            </a:r>
            <a:endParaRPr/>
          </a:p>
        </p:txBody>
      </p:sp>
      <p:sp>
        <p:nvSpPr>
          <p:cNvPr id="291" name="Google Shape;291;p20"/>
          <p:cNvSpPr/>
          <p:nvPr/>
        </p:nvSpPr>
        <p:spPr>
          <a:xfrm>
            <a:off x="3069425" y="1826075"/>
            <a:ext cx="2576700" cy="168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t>   </a:t>
            </a:r>
            <a:r>
              <a:rPr b="0" i="0" lang="en" sz="2400" u="none" cap="none" strike="noStrike">
                <a:solidFill>
                  <a:srgbClr val="000000"/>
                </a:solidFill>
                <a:latin typeface="Arial"/>
                <a:ea typeface="Arial"/>
                <a:cs typeface="Arial"/>
                <a:sym typeface="Arial"/>
              </a:rPr>
              <a:t>Discriminator</a:t>
            </a:r>
            <a:endParaRPr b="0" i="0" sz="2400" u="none" cap="none" strike="noStrike">
              <a:solidFill>
                <a:srgbClr val="000000"/>
              </a:solidFill>
              <a:latin typeface="Arial"/>
              <a:ea typeface="Arial"/>
              <a:cs typeface="Arial"/>
              <a:sym typeface="Arial"/>
            </a:endParaRPr>
          </a:p>
        </p:txBody>
      </p:sp>
      <p:cxnSp>
        <p:nvCxnSpPr>
          <p:cNvPr id="292" name="Google Shape;292;p20"/>
          <p:cNvCxnSpPr/>
          <p:nvPr/>
        </p:nvCxnSpPr>
        <p:spPr>
          <a:xfrm>
            <a:off x="1344800" y="2130450"/>
            <a:ext cx="1714500" cy="608700"/>
          </a:xfrm>
          <a:prstGeom prst="straightConnector1">
            <a:avLst/>
          </a:prstGeom>
          <a:noFill/>
          <a:ln cap="flat" cmpd="sng" w="9525">
            <a:solidFill>
              <a:schemeClr val="dk2"/>
            </a:solidFill>
            <a:prstDash val="solid"/>
            <a:round/>
            <a:headEnd len="sm" w="sm" type="none"/>
            <a:tailEnd len="med" w="med" type="triangle"/>
          </a:ln>
        </p:spPr>
      </p:cxnSp>
      <p:cxnSp>
        <p:nvCxnSpPr>
          <p:cNvPr id="293" name="Google Shape;293;p20"/>
          <p:cNvCxnSpPr/>
          <p:nvPr/>
        </p:nvCxnSpPr>
        <p:spPr>
          <a:xfrm flipH="1" rot="10800000">
            <a:off x="1507100" y="3114625"/>
            <a:ext cx="1552200" cy="750600"/>
          </a:xfrm>
          <a:prstGeom prst="straightConnector1">
            <a:avLst/>
          </a:prstGeom>
          <a:noFill/>
          <a:ln cap="flat" cmpd="sng" w="9525">
            <a:solidFill>
              <a:schemeClr val="dk2"/>
            </a:solidFill>
            <a:prstDash val="solid"/>
            <a:round/>
            <a:headEnd len="sm" w="sm" type="none"/>
            <a:tailEnd len="med" w="med" type="triangle"/>
          </a:ln>
        </p:spPr>
      </p:cxnSp>
      <p:cxnSp>
        <p:nvCxnSpPr>
          <p:cNvPr id="294" name="Google Shape;294;p20"/>
          <p:cNvCxnSpPr/>
          <p:nvPr/>
        </p:nvCxnSpPr>
        <p:spPr>
          <a:xfrm flipH="1" rot="10800000">
            <a:off x="5646125" y="2627675"/>
            <a:ext cx="1430400" cy="40500"/>
          </a:xfrm>
          <a:prstGeom prst="straightConnector1">
            <a:avLst/>
          </a:prstGeom>
          <a:noFill/>
          <a:ln cap="flat" cmpd="sng" w="9525">
            <a:solidFill>
              <a:schemeClr val="dk2"/>
            </a:solidFill>
            <a:prstDash val="solid"/>
            <a:round/>
            <a:headEnd len="sm" w="sm" type="none"/>
            <a:tailEnd len="med" w="med" type="triangle"/>
          </a:ln>
        </p:spPr>
      </p:cxnSp>
      <p:sp>
        <p:nvSpPr>
          <p:cNvPr id="295" name="Google Shape;295;p20"/>
          <p:cNvSpPr txBox="1"/>
          <p:nvPr/>
        </p:nvSpPr>
        <p:spPr>
          <a:xfrm>
            <a:off x="751200" y="1643475"/>
            <a:ext cx="1116000" cy="4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Real Images from MNIST</a:t>
            </a:r>
            <a:endParaRPr b="1" i="0" sz="1000" u="none" cap="none" strike="noStrike">
              <a:solidFill>
                <a:srgbClr val="000000"/>
              </a:solidFill>
              <a:latin typeface="Arial"/>
              <a:ea typeface="Arial"/>
              <a:cs typeface="Arial"/>
              <a:sym typeface="Arial"/>
            </a:endParaRPr>
          </a:p>
        </p:txBody>
      </p:sp>
      <p:sp>
        <p:nvSpPr>
          <p:cNvPr id="296" name="Google Shape;296;p20"/>
          <p:cNvSpPr txBox="1"/>
          <p:nvPr/>
        </p:nvSpPr>
        <p:spPr>
          <a:xfrm>
            <a:off x="441875" y="3510275"/>
            <a:ext cx="1247700" cy="9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Fake images MNIST created by generator </a:t>
            </a:r>
            <a:endParaRPr b="1" i="0" sz="1000" u="none" cap="none" strike="noStrike">
              <a:solidFill>
                <a:srgbClr val="000000"/>
              </a:solidFill>
              <a:latin typeface="Arial"/>
              <a:ea typeface="Arial"/>
              <a:cs typeface="Arial"/>
              <a:sym typeface="Arial"/>
            </a:endParaRPr>
          </a:p>
        </p:txBody>
      </p:sp>
      <p:sp>
        <p:nvSpPr>
          <p:cNvPr id="297" name="Google Shape;297;p20"/>
          <p:cNvSpPr txBox="1"/>
          <p:nvPr/>
        </p:nvSpPr>
        <p:spPr>
          <a:xfrm>
            <a:off x="7076525" y="2292875"/>
            <a:ext cx="1044900" cy="7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Real or Fake?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txBox="1"/>
          <p:nvPr/>
        </p:nvSpPr>
        <p:spPr>
          <a:xfrm>
            <a:off x="6021600" y="3560875"/>
            <a:ext cx="2485500" cy="7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Discriminator will take both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fake and real images 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input and ...classify them 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Real OR Fake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Discriminator DCGAN</a:t>
            </a:r>
            <a:endParaRPr/>
          </a:p>
        </p:txBody>
      </p:sp>
      <p:pic>
        <p:nvPicPr>
          <p:cNvPr id="304" name="Google Shape;304;p21"/>
          <p:cNvPicPr preferRelativeResize="0"/>
          <p:nvPr/>
        </p:nvPicPr>
        <p:blipFill rotWithShape="1">
          <a:blip r:embed="rId3">
            <a:alphaModFix/>
          </a:blip>
          <a:srcRect b="0" l="0" r="0" t="0"/>
          <a:stretch/>
        </p:blipFill>
        <p:spPr>
          <a:xfrm>
            <a:off x="300038" y="1609725"/>
            <a:ext cx="8543925" cy="1924050"/>
          </a:xfrm>
          <a:prstGeom prst="rect">
            <a:avLst/>
          </a:prstGeom>
          <a:noFill/>
          <a:ln>
            <a:noFill/>
          </a:ln>
        </p:spPr>
      </p:pic>
      <p:sp>
        <p:nvSpPr>
          <p:cNvPr id="305" name="Google Shape;305;p21"/>
          <p:cNvSpPr txBox="1"/>
          <p:nvPr/>
        </p:nvSpPr>
        <p:spPr>
          <a:xfrm>
            <a:off x="695500" y="3621750"/>
            <a:ext cx="7700100" cy="49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highlight>
                  <a:srgbClr val="FFFFFF"/>
                </a:highlight>
                <a:latin typeface="Arial"/>
                <a:ea typeface="Arial"/>
                <a:cs typeface="Arial"/>
                <a:sym typeface="Arial"/>
              </a:rPr>
              <a:t>Discriminator of DCGAN tells how real an input image of a digit is. MNIST Dataset is used as ground truth for real images. Strided convolution instead of max-pooling down samples the image.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do we train Discriminator ?</a:t>
            </a:r>
            <a:endParaRPr/>
          </a:p>
        </p:txBody>
      </p:sp>
      <p:sp>
        <p:nvSpPr>
          <p:cNvPr id="311" name="Google Shape;31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Clr>
                <a:schemeClr val="dk1"/>
              </a:buClr>
              <a:buSzPts val="1100"/>
              <a:buFont typeface="Arial"/>
              <a:buNone/>
            </a:pPr>
            <a:r>
              <a:rPr lang="en"/>
              <a:t>We train Discriminator using </a:t>
            </a:r>
            <a:r>
              <a:rPr b="1" lang="en" sz="2400"/>
              <a:t>Gradient Descent.</a:t>
            </a:r>
            <a:endParaRPr b="1" sz="2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g5becd70659_0_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t>Best Practices:</a:t>
            </a:r>
            <a:endParaRPr/>
          </a:p>
        </p:txBody>
      </p:sp>
      <p:sp>
        <p:nvSpPr>
          <p:cNvPr id="115" name="Google Shape;115;g5becd70659_0_11"/>
          <p:cNvSpPr txBox="1"/>
          <p:nvPr>
            <p:ph idx="1" type="body"/>
          </p:nvPr>
        </p:nvSpPr>
        <p:spPr>
          <a:xfrm>
            <a:off x="311700" y="1152475"/>
            <a:ext cx="5793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20"/>
              </a:spcBef>
              <a:spcAft>
                <a:spcPts val="0"/>
              </a:spcAft>
              <a:buNone/>
            </a:pPr>
            <a:r>
              <a:t/>
            </a:r>
            <a:endParaRPr sz="1600">
              <a:solidFill>
                <a:schemeClr val="dk1"/>
              </a:solidFill>
            </a:endParaRPr>
          </a:p>
          <a:p>
            <a:pPr indent="-330200" lvl="0" marL="457200" rtl="0" algn="l">
              <a:lnSpc>
                <a:spcPct val="100000"/>
              </a:lnSpc>
              <a:spcBef>
                <a:spcPts val="320"/>
              </a:spcBef>
              <a:spcAft>
                <a:spcPts val="0"/>
              </a:spcAft>
              <a:buClr>
                <a:schemeClr val="dk1"/>
              </a:buClr>
              <a:buSzPts val="1600"/>
              <a:buAutoNum type="alphaLcPeriod"/>
            </a:pPr>
            <a:r>
              <a:rPr lang="en" sz="1600">
                <a:solidFill>
                  <a:schemeClr val="dk1"/>
                </a:solidFill>
              </a:rPr>
              <a:t>We will be very hands on! Blend of theory &amp; lab</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Very important to code every day 20 lines of Python code</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Introduction to Google Colab (</a:t>
            </a:r>
            <a:r>
              <a:rPr lang="en" sz="1600" u="sng">
                <a:solidFill>
                  <a:srgbClr val="81C240"/>
                </a:solidFill>
                <a:hlinkClick r:id="rId3"/>
              </a:rPr>
              <a:t>https://colab.research.google.com/notebook</a:t>
            </a:r>
            <a:r>
              <a:rPr lang="en" sz="1600">
                <a:solidFill>
                  <a:schemeClr val="dk1"/>
                </a:solidFill>
              </a:rPr>
              <a:t>)</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De-bug as much as possible every line of code</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10 min rule: Try to debug for 10 min independently (either stack overflow, etc) and only then seek help (from a peer)</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Tips to improve coding: Pair programming, long hours, competitions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Avoid copy pasting!</a:t>
            </a:r>
            <a:endParaRPr sz="1600">
              <a:solidFill>
                <a:schemeClr val="dk1"/>
              </a:solidFill>
            </a:endParaRPr>
          </a:p>
        </p:txBody>
      </p:sp>
      <p:pic>
        <p:nvPicPr>
          <p:cNvPr id="116" name="Google Shape;116;g5becd70659_0_11"/>
          <p:cNvPicPr preferRelativeResize="0"/>
          <p:nvPr/>
        </p:nvPicPr>
        <p:blipFill>
          <a:blip r:embed="rId4">
            <a:alphaModFix/>
          </a:blip>
          <a:stretch>
            <a:fillRect/>
          </a:stretch>
        </p:blipFill>
        <p:spPr>
          <a:xfrm>
            <a:off x="6019325" y="3224319"/>
            <a:ext cx="2050425" cy="13445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adversarial network</a:t>
            </a:r>
            <a:endParaRPr/>
          </a:p>
        </p:txBody>
      </p:sp>
      <p:sp>
        <p:nvSpPr>
          <p:cNvPr id="317" name="Google Shape;31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Finally, we setup the GAN, which chains the generator and the discriminator. </a:t>
            </a:r>
            <a:endParaRPr/>
          </a:p>
          <a:p>
            <a:pPr indent="-342900" lvl="0" marL="457200" rtl="0" algn="l">
              <a:lnSpc>
                <a:spcPct val="115000"/>
              </a:lnSpc>
              <a:spcBef>
                <a:spcPts val="0"/>
              </a:spcBef>
              <a:spcAft>
                <a:spcPts val="0"/>
              </a:spcAft>
              <a:buSzPts val="1800"/>
              <a:buChar char="●"/>
            </a:pPr>
            <a:r>
              <a:rPr lang="en"/>
              <a:t>This is the model that, when trained, will move the generator in a direction that improves its ability to fool the discriminator. </a:t>
            </a:r>
            <a:endParaRPr/>
          </a:p>
          <a:p>
            <a:pPr indent="-342900" lvl="0" marL="457200" rtl="0" algn="l">
              <a:lnSpc>
                <a:spcPct val="115000"/>
              </a:lnSpc>
              <a:spcBef>
                <a:spcPts val="0"/>
              </a:spcBef>
              <a:spcAft>
                <a:spcPts val="0"/>
              </a:spcAft>
              <a:buSzPts val="1800"/>
              <a:buChar char="●"/>
            </a:pPr>
            <a:r>
              <a:rPr lang="en"/>
              <a:t>This model turns latent space points into a classification decision, “fake” or “real”, and it is meant to be trained with labels that are always “these are real images”. </a:t>
            </a:r>
            <a:endParaRPr/>
          </a:p>
          <a:p>
            <a:pPr indent="-342900" lvl="0" marL="457200" rtl="0" algn="l">
              <a:lnSpc>
                <a:spcPct val="115000"/>
              </a:lnSpc>
              <a:spcBef>
                <a:spcPts val="0"/>
              </a:spcBef>
              <a:spcAft>
                <a:spcPts val="0"/>
              </a:spcAft>
              <a:buSzPts val="1800"/>
              <a:buChar char="●"/>
            </a:pPr>
            <a:r>
              <a:rPr lang="en"/>
              <a:t>So training gan will updates the weights of generator in a way that makes discriminator more likely to predict “real” when looking at fake images. </a:t>
            </a:r>
            <a:endParaRPr/>
          </a:p>
          <a:p>
            <a:pPr indent="-342900" lvl="0" marL="457200" rtl="0" algn="l">
              <a:lnSpc>
                <a:spcPct val="115000"/>
              </a:lnSpc>
              <a:spcBef>
                <a:spcPts val="0"/>
              </a:spcBef>
              <a:spcAft>
                <a:spcPts val="0"/>
              </a:spcAft>
              <a:buSzPts val="1800"/>
              <a:buChar char="●"/>
            </a:pPr>
            <a:r>
              <a:rPr lang="en"/>
              <a:t>Very importantly, we set the discriminator to be frozen during training (non-trainable): its weights will not be updated when training gan.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Adversarial Network</a:t>
            </a:r>
            <a:endParaRPr/>
          </a:p>
        </p:txBody>
      </p:sp>
      <p:pic>
        <p:nvPicPr>
          <p:cNvPr id="323" name="Google Shape;323;p24"/>
          <p:cNvPicPr preferRelativeResize="0"/>
          <p:nvPr/>
        </p:nvPicPr>
        <p:blipFill rotWithShape="1">
          <a:blip r:embed="rId3">
            <a:alphaModFix/>
          </a:blip>
          <a:srcRect b="22510" l="0" r="0" t="0"/>
          <a:stretch/>
        </p:blipFill>
        <p:spPr>
          <a:xfrm>
            <a:off x="311700" y="1166675"/>
            <a:ext cx="8520599" cy="2177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Steps for building DCGAN</a:t>
            </a:r>
            <a:endParaRPr/>
          </a:p>
        </p:txBody>
      </p:sp>
      <p:sp>
        <p:nvSpPr>
          <p:cNvPr id="329" name="Google Shape;32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Build Models</a:t>
            </a:r>
            <a:endParaRPr/>
          </a:p>
          <a:p>
            <a:pPr indent="-342900" lvl="0" marL="457200" rtl="0" algn="l">
              <a:lnSpc>
                <a:spcPct val="100000"/>
              </a:lnSpc>
              <a:spcBef>
                <a:spcPts val="1600"/>
              </a:spcBef>
              <a:spcAft>
                <a:spcPts val="0"/>
              </a:spcAft>
              <a:buSzPts val="1800"/>
              <a:buChar char="●"/>
            </a:pPr>
            <a:r>
              <a:rPr lang="en"/>
              <a:t>Generator using Convolution Transpose and noise as input</a:t>
            </a:r>
            <a:endParaRPr/>
          </a:p>
          <a:p>
            <a:pPr indent="-342900" lvl="0" marL="457200" rtl="0" algn="l">
              <a:lnSpc>
                <a:spcPct val="100000"/>
              </a:lnSpc>
              <a:spcBef>
                <a:spcPts val="0"/>
              </a:spcBef>
              <a:spcAft>
                <a:spcPts val="0"/>
              </a:spcAft>
              <a:buSzPts val="1800"/>
              <a:buChar char="●"/>
            </a:pPr>
            <a:r>
              <a:rPr lang="en"/>
              <a:t>Discriminator with Noise and Real data as input</a:t>
            </a:r>
            <a:endParaRPr/>
          </a:p>
          <a:p>
            <a:pPr indent="-342900" lvl="0" marL="457200" rtl="0" algn="l">
              <a:lnSpc>
                <a:spcPct val="100000"/>
              </a:lnSpc>
              <a:spcBef>
                <a:spcPts val="0"/>
              </a:spcBef>
              <a:spcAft>
                <a:spcPts val="0"/>
              </a:spcAft>
              <a:buSzPts val="1800"/>
              <a:buChar char="●"/>
            </a:pPr>
            <a:r>
              <a:rPr lang="en"/>
              <a:t>Adversarial (Generator + Frozen Discriminator)</a:t>
            </a:r>
            <a:endParaRPr/>
          </a:p>
          <a:p>
            <a:pPr indent="0" lvl="0" marL="0" rtl="0" algn="l">
              <a:lnSpc>
                <a:spcPct val="100000"/>
              </a:lnSpc>
              <a:spcBef>
                <a:spcPts val="1600"/>
              </a:spcBef>
              <a:spcAft>
                <a:spcPts val="0"/>
              </a:spcAft>
              <a:buClr>
                <a:schemeClr val="dk1"/>
              </a:buClr>
              <a:buSzPts val="1100"/>
              <a:buFont typeface="Arial"/>
              <a:buNone/>
            </a:pPr>
            <a:r>
              <a:rPr lang="en"/>
              <a:t>Training Models</a:t>
            </a:r>
            <a:endParaRPr/>
          </a:p>
          <a:p>
            <a:pPr indent="-342900" lvl="0" marL="457200" rtl="0" algn="l">
              <a:lnSpc>
                <a:spcPct val="100000"/>
              </a:lnSpc>
              <a:spcBef>
                <a:spcPts val="1600"/>
              </a:spcBef>
              <a:spcAft>
                <a:spcPts val="0"/>
              </a:spcAft>
              <a:buSzPts val="1800"/>
              <a:buChar char="●"/>
            </a:pPr>
            <a:r>
              <a:rPr lang="en"/>
              <a:t>Step 1: Train Discriminator using both Real Data and Fake data from Generator</a:t>
            </a:r>
            <a:endParaRPr/>
          </a:p>
          <a:p>
            <a:pPr indent="-342900" lvl="0" marL="457200" rtl="0" algn="l">
              <a:lnSpc>
                <a:spcPct val="100000"/>
              </a:lnSpc>
              <a:spcBef>
                <a:spcPts val="0"/>
              </a:spcBef>
              <a:spcAft>
                <a:spcPts val="0"/>
              </a:spcAft>
              <a:buSzPts val="1800"/>
              <a:buChar char="●"/>
            </a:pPr>
            <a:r>
              <a:rPr lang="en"/>
              <a:t>Step 2 : Train Adversarial Network (indirectly training Generator) using fake data only</a:t>
            </a:r>
            <a:endParaRPr/>
          </a:p>
          <a:p>
            <a:pPr indent="-342900" lvl="0" marL="457200" rtl="0" algn="l">
              <a:lnSpc>
                <a:spcPct val="100000"/>
              </a:lnSpc>
              <a:spcBef>
                <a:spcPts val="0"/>
              </a:spcBef>
              <a:spcAft>
                <a:spcPts val="0"/>
              </a:spcAft>
              <a:buSzPts val="1800"/>
              <a:buChar char="●"/>
            </a:pPr>
            <a:r>
              <a:rPr lang="en"/>
              <a:t>Repeat Step 1 and 2 till Generator is producing desired outputs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DCGAN for MNIST in Keras</a:t>
            </a:r>
            <a:endParaRPr/>
          </a:p>
        </p:txBody>
      </p:sp>
      <p:sp>
        <p:nvSpPr>
          <p:cNvPr id="335" name="Google Shape;33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Notebook!</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Conditional GANs (CGANs)</a:t>
            </a:r>
            <a:endParaRPr/>
          </a:p>
        </p:txBody>
      </p:sp>
      <p:sp>
        <p:nvSpPr>
          <p:cNvPr id="341" name="Google Shape;34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 if we only need 2?</a:t>
            </a:r>
            <a:endParaRPr/>
          </a:p>
          <a:p>
            <a:pPr indent="0" lvl="0" marL="0" rtl="0" algn="l">
              <a:lnSpc>
                <a:spcPct val="115000"/>
              </a:lnSpc>
              <a:spcBef>
                <a:spcPts val="1600"/>
              </a:spcBef>
              <a:spcAft>
                <a:spcPts val="1600"/>
              </a:spcAft>
              <a:buSzPts val="1800"/>
              <a:buNone/>
            </a:pPr>
            <a:r>
              <a:rPr lang="en"/>
              <a:t>Or any other specific number</a:t>
            </a:r>
            <a:endParaRPr/>
          </a:p>
        </p:txBody>
      </p:sp>
      <p:pic>
        <p:nvPicPr>
          <p:cNvPr id="342" name="Google Shape;342;p27"/>
          <p:cNvPicPr preferRelativeResize="0"/>
          <p:nvPr/>
        </p:nvPicPr>
        <p:blipFill rotWithShape="1">
          <a:blip r:embed="rId3">
            <a:alphaModFix/>
          </a:blip>
          <a:srcRect b="0" l="0" r="0" t="0"/>
          <a:stretch/>
        </p:blipFill>
        <p:spPr>
          <a:xfrm>
            <a:off x="5376150" y="1415725"/>
            <a:ext cx="2567125" cy="21083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Conditional GANs</a:t>
            </a:r>
            <a:endParaRPr/>
          </a:p>
        </p:txBody>
      </p:sp>
      <p:sp>
        <p:nvSpPr>
          <p:cNvPr id="348" name="Google Shape;34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These are GANs that use extra label information. </a:t>
            </a:r>
            <a:endParaRPr/>
          </a:p>
          <a:p>
            <a:pPr indent="0" lvl="0" marL="0" rtl="0" algn="l">
              <a:lnSpc>
                <a:spcPct val="115000"/>
              </a:lnSpc>
              <a:spcBef>
                <a:spcPts val="1600"/>
              </a:spcBef>
              <a:spcAft>
                <a:spcPts val="1600"/>
              </a:spcAft>
              <a:buSzPts val="1800"/>
              <a:buNone/>
            </a:pPr>
            <a:r>
              <a:rPr lang="en"/>
              <a:t>This results in better quality images and being able to control – to an extent – how generated images will look.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Conditional GANs</a:t>
            </a:r>
            <a:endParaRPr/>
          </a:p>
        </p:txBody>
      </p:sp>
      <p:sp>
        <p:nvSpPr>
          <p:cNvPr id="354" name="Google Shape;35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5" name="Google Shape;355;p29"/>
          <p:cNvPicPr preferRelativeResize="0"/>
          <p:nvPr/>
        </p:nvPicPr>
        <p:blipFill rotWithShape="1">
          <a:blip r:embed="rId3">
            <a:alphaModFix/>
          </a:blip>
          <a:srcRect b="0" l="0" r="0" t="0"/>
          <a:stretch/>
        </p:blipFill>
        <p:spPr>
          <a:xfrm>
            <a:off x="311700" y="973725"/>
            <a:ext cx="8520600" cy="2635750"/>
          </a:xfrm>
          <a:prstGeom prst="rect">
            <a:avLst/>
          </a:prstGeom>
          <a:noFill/>
          <a:ln>
            <a:noFill/>
          </a:ln>
        </p:spPr>
      </p:pic>
      <p:sp>
        <p:nvSpPr>
          <p:cNvPr id="356" name="Google Shape;356;p29"/>
          <p:cNvSpPr txBox="1"/>
          <p:nvPr/>
        </p:nvSpPr>
        <p:spPr>
          <a:xfrm>
            <a:off x="329875" y="3835075"/>
            <a:ext cx="8520600" cy="6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Here we have conditional information Y that describes some aspect of the data. For example, if we are dealing with faces, Y could describe attributes such as hair color or gender. Then, this attribute information is inserted in both the generator and the discriminator.</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CGANs on MNIST</a:t>
            </a:r>
            <a:endParaRPr/>
          </a:p>
        </p:txBody>
      </p:sp>
      <p:sp>
        <p:nvSpPr>
          <p:cNvPr id="362" name="Google Shape;362;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Differences between Z and </a:t>
            </a:r>
            <a:endParaRPr/>
          </a:p>
          <a:p>
            <a:pPr indent="0" lvl="0" marL="0" rtl="0" algn="l">
              <a:lnSpc>
                <a:spcPct val="100000"/>
              </a:lnSpc>
              <a:spcBef>
                <a:spcPts val="1600"/>
              </a:spcBef>
              <a:spcAft>
                <a:spcPts val="0"/>
              </a:spcAft>
              <a:buSzPts val="1800"/>
              <a:buNone/>
            </a:pPr>
            <a:r>
              <a:rPr lang="en"/>
              <a:t>Y on MNIST samples.</a:t>
            </a:r>
            <a:endParaRPr/>
          </a:p>
          <a:p>
            <a:pPr indent="0" lvl="0" marL="0" rtl="0" algn="l">
              <a:lnSpc>
                <a:spcPct val="100000"/>
              </a:lnSpc>
              <a:spcBef>
                <a:spcPts val="1600"/>
              </a:spcBef>
              <a:spcAft>
                <a:spcPts val="0"/>
              </a:spcAft>
              <a:buSzPts val="1800"/>
              <a:buNone/>
            </a:pPr>
            <a:r>
              <a:rPr lang="en"/>
              <a:t> Z is fixed on rows and </a:t>
            </a:r>
            <a:endParaRPr/>
          </a:p>
          <a:p>
            <a:pPr indent="0" lvl="0" marL="0" rtl="0" algn="l">
              <a:lnSpc>
                <a:spcPct val="100000"/>
              </a:lnSpc>
              <a:spcBef>
                <a:spcPts val="1600"/>
              </a:spcBef>
              <a:spcAft>
                <a:spcPts val="0"/>
              </a:spcAft>
              <a:buSzPts val="1800"/>
              <a:buNone/>
            </a:pPr>
            <a:r>
              <a:rPr lang="en"/>
              <a:t>Y on columns. Z encodes </a:t>
            </a:r>
            <a:endParaRPr/>
          </a:p>
          <a:p>
            <a:pPr indent="0" lvl="0" marL="0" rtl="0" algn="l">
              <a:lnSpc>
                <a:spcPct val="100000"/>
              </a:lnSpc>
              <a:spcBef>
                <a:spcPts val="1600"/>
              </a:spcBef>
              <a:spcAft>
                <a:spcPts val="0"/>
              </a:spcAft>
              <a:buSzPts val="1800"/>
              <a:buNone/>
            </a:pPr>
            <a:r>
              <a:rPr lang="en"/>
              <a:t>the style of the number and</a:t>
            </a:r>
            <a:endParaRPr/>
          </a:p>
          <a:p>
            <a:pPr indent="0" lvl="0" marL="0" rtl="0" algn="l">
              <a:lnSpc>
                <a:spcPct val="100000"/>
              </a:lnSpc>
              <a:spcBef>
                <a:spcPts val="1600"/>
              </a:spcBef>
              <a:spcAft>
                <a:spcPts val="1600"/>
              </a:spcAft>
              <a:buSzPts val="1800"/>
              <a:buNone/>
            </a:pPr>
            <a:r>
              <a:rPr lang="en"/>
              <a:t>Y encodes the number itself.</a:t>
            </a:r>
            <a:endParaRPr/>
          </a:p>
        </p:txBody>
      </p:sp>
      <p:pic>
        <p:nvPicPr>
          <p:cNvPr id="363" name="Google Shape;363;p30"/>
          <p:cNvPicPr preferRelativeResize="0"/>
          <p:nvPr/>
        </p:nvPicPr>
        <p:blipFill rotWithShape="1">
          <a:blip r:embed="rId3">
            <a:alphaModFix/>
          </a:blip>
          <a:srcRect b="0" l="0" r="0" t="0"/>
          <a:stretch/>
        </p:blipFill>
        <p:spPr>
          <a:xfrm>
            <a:off x="3334750" y="1152475"/>
            <a:ext cx="549755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MNIST Conditional GANs</a:t>
            </a:r>
            <a:endParaRPr/>
          </a:p>
        </p:txBody>
      </p:sp>
      <p:sp>
        <p:nvSpPr>
          <p:cNvPr id="369" name="Google Shape;36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Notebook!</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to train GANs?</a:t>
            </a:r>
            <a:endParaRPr/>
          </a:p>
        </p:txBody>
      </p:sp>
      <p:sp>
        <p:nvSpPr>
          <p:cNvPr id="375" name="Google Shape;375;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Challenges with training GANs -</a:t>
            </a:r>
            <a:endParaRPr/>
          </a:p>
          <a:p>
            <a:pPr indent="-342900" lvl="0" marL="457200" rtl="0" algn="l">
              <a:lnSpc>
                <a:spcPct val="115000"/>
              </a:lnSpc>
              <a:spcBef>
                <a:spcPts val="1600"/>
              </a:spcBef>
              <a:spcAft>
                <a:spcPts val="0"/>
              </a:spcAft>
              <a:buSzPts val="1800"/>
              <a:buChar char="●"/>
            </a:pPr>
            <a:r>
              <a:rPr lang="en"/>
              <a:t>Vanishing Gradients </a:t>
            </a:r>
            <a:endParaRPr/>
          </a:p>
          <a:p>
            <a:pPr indent="-342900" lvl="0" marL="457200" rtl="0" algn="l">
              <a:lnSpc>
                <a:spcPct val="115000"/>
              </a:lnSpc>
              <a:spcBef>
                <a:spcPts val="0"/>
              </a:spcBef>
              <a:spcAft>
                <a:spcPts val="0"/>
              </a:spcAft>
              <a:buSzPts val="1800"/>
              <a:buChar char="●"/>
            </a:pPr>
            <a:r>
              <a:rPr lang="en"/>
              <a:t>Non-convergence</a:t>
            </a:r>
            <a:endParaRPr/>
          </a:p>
          <a:p>
            <a:pPr indent="-342900" lvl="0" marL="457200" rtl="0" algn="l">
              <a:lnSpc>
                <a:spcPct val="115000"/>
              </a:lnSpc>
              <a:spcBef>
                <a:spcPts val="0"/>
              </a:spcBef>
              <a:spcAft>
                <a:spcPts val="0"/>
              </a:spcAft>
              <a:buSzPts val="1800"/>
              <a:buChar char="●"/>
            </a:pPr>
            <a:r>
              <a:rPr lang="en"/>
              <a:t>Evaluation Metrics</a:t>
            </a:r>
            <a:endParaRPr/>
          </a:p>
          <a:p>
            <a:pPr indent="-342900" lvl="0" marL="457200" rtl="0" algn="l">
              <a:spcBef>
                <a:spcPts val="0"/>
              </a:spcBef>
              <a:spcAft>
                <a:spcPts val="0"/>
              </a:spcAft>
              <a:buSzPts val="1800"/>
              <a:buChar char="●"/>
            </a:pPr>
            <a:r>
              <a:rPr lang="en"/>
              <a:t>Mode Collapse (All generator samples </a:t>
            </a:r>
            <a:endParaRPr/>
          </a:p>
          <a:p>
            <a:pPr indent="0" lvl="0" marL="457200" rtl="0" algn="l">
              <a:spcBef>
                <a:spcPts val="0"/>
              </a:spcBef>
              <a:spcAft>
                <a:spcPts val="0"/>
              </a:spcAft>
              <a:buNone/>
            </a:pPr>
            <a:r>
              <a:rPr lang="en"/>
              <a:t>are the same)</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376" name="Google Shape;376;p32"/>
          <p:cNvPicPr preferRelativeResize="0"/>
          <p:nvPr/>
        </p:nvPicPr>
        <p:blipFill rotWithShape="1">
          <a:blip r:embed="rId3">
            <a:alphaModFix/>
          </a:blip>
          <a:srcRect b="0" l="0" r="0" t="0"/>
          <a:stretch/>
        </p:blipFill>
        <p:spPr>
          <a:xfrm>
            <a:off x="4940975" y="1371600"/>
            <a:ext cx="3891324" cy="240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g5becd70659_0_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320"/>
              </a:spcBef>
              <a:spcAft>
                <a:spcPts val="0"/>
              </a:spcAft>
              <a:buNone/>
            </a:pPr>
            <a:r>
              <a:rPr b="1" lang="en" sz="1600"/>
              <a:t>Case Method Style of teaching:</a:t>
            </a:r>
            <a:endParaRPr/>
          </a:p>
        </p:txBody>
      </p:sp>
      <p:sp>
        <p:nvSpPr>
          <p:cNvPr id="122" name="Google Shape;122;g5becd70659_0_17"/>
          <p:cNvSpPr txBox="1"/>
          <p:nvPr>
            <p:ph idx="1" type="body"/>
          </p:nvPr>
        </p:nvSpPr>
        <p:spPr>
          <a:xfrm>
            <a:off x="311700" y="1152475"/>
            <a:ext cx="4006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20"/>
              </a:spcBef>
              <a:spcAft>
                <a:spcPts val="0"/>
              </a:spcAft>
              <a:buNone/>
            </a:pPr>
            <a:r>
              <a:rPr lang="en" sz="1600">
                <a:solidFill>
                  <a:schemeClr val="dk1"/>
                </a:solidFill>
              </a:rPr>
              <a:t>Traditional Method: </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Concept &gt; Exercise</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Pros: Linear Flow</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Cons: Dependent thinking, Fallacy in </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structure</a:t>
            </a:r>
            <a:endParaRPr sz="1600">
              <a:solidFill>
                <a:schemeClr val="dk1"/>
              </a:solidFill>
            </a:endParaRPr>
          </a:p>
          <a:p>
            <a:pPr indent="0" lvl="0" marL="0" rtl="0" algn="l">
              <a:lnSpc>
                <a:spcPct val="100000"/>
              </a:lnSpc>
              <a:spcBef>
                <a:spcPts val="320"/>
              </a:spcBef>
              <a:spcAft>
                <a:spcPts val="0"/>
              </a:spcAft>
              <a:buNone/>
            </a:pPr>
            <a:r>
              <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Case Study &gt; Solve Exercise</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Pros: Independent thinking, Research, </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similar to most real life problems</a:t>
            </a:r>
            <a:endParaRPr sz="1600">
              <a:solidFill>
                <a:schemeClr val="dk1"/>
              </a:solidFill>
            </a:endParaRPr>
          </a:p>
          <a:p>
            <a:pPr indent="0" lvl="0" marL="0" rtl="0" algn="l">
              <a:lnSpc>
                <a:spcPct val="100000"/>
              </a:lnSpc>
              <a:spcBef>
                <a:spcPts val="320"/>
              </a:spcBef>
              <a:spcAft>
                <a:spcPts val="0"/>
              </a:spcAft>
              <a:buNone/>
            </a:pPr>
            <a:br>
              <a:rPr lang="en" sz="1600">
                <a:solidFill>
                  <a:schemeClr val="dk1"/>
                </a:solidFill>
              </a:rPr>
            </a:br>
            <a:r>
              <a:rPr lang="en" sz="1600">
                <a:solidFill>
                  <a:schemeClr val="dk1"/>
                </a:solidFill>
              </a:rPr>
              <a:t>Failing is good! Independent problem</a:t>
            </a:r>
            <a:endParaRPr sz="1600">
              <a:solidFill>
                <a:schemeClr val="dk1"/>
              </a:solidFill>
            </a:endParaRPr>
          </a:p>
          <a:p>
            <a:pPr indent="0" lvl="0" marL="0" rtl="0" algn="l">
              <a:lnSpc>
                <a:spcPct val="100000"/>
              </a:lnSpc>
              <a:spcBef>
                <a:spcPts val="320"/>
              </a:spcBef>
              <a:spcAft>
                <a:spcPts val="0"/>
              </a:spcAft>
              <a:buNone/>
            </a:pPr>
            <a:r>
              <a:rPr lang="en" sz="1600">
                <a:solidFill>
                  <a:schemeClr val="dk1"/>
                </a:solidFill>
              </a:rPr>
              <a:t> solving is better! </a:t>
            </a:r>
            <a:endParaRPr sz="1600">
              <a:solidFill>
                <a:schemeClr val="dk1"/>
              </a:solidFill>
            </a:endParaRPr>
          </a:p>
          <a:p>
            <a:pPr indent="0" lvl="0" marL="0" rtl="0" algn="l">
              <a:lnSpc>
                <a:spcPct val="100000"/>
              </a:lnSpc>
              <a:spcBef>
                <a:spcPts val="320"/>
              </a:spcBef>
              <a:spcAft>
                <a:spcPts val="0"/>
              </a:spcAft>
              <a:buNone/>
            </a:pPr>
            <a:r>
              <a:rPr b="1" i="1" lang="en" sz="1600" u="sng">
                <a:solidFill>
                  <a:schemeClr val="dk1"/>
                </a:solidFill>
              </a:rPr>
              <a:t>Fail fast! Iterate faster! Debug faster!</a:t>
            </a:r>
            <a:endParaRPr b="1" i="1" sz="1600" u="sng">
              <a:solidFill>
                <a:schemeClr val="dk1"/>
              </a:solidFill>
            </a:endParaRPr>
          </a:p>
          <a:p>
            <a:pPr indent="0" lvl="0" marL="0" rtl="0" algn="l">
              <a:lnSpc>
                <a:spcPct val="100000"/>
              </a:lnSpc>
              <a:spcBef>
                <a:spcPts val="320"/>
              </a:spcBef>
              <a:spcAft>
                <a:spcPts val="0"/>
              </a:spcAft>
              <a:buNone/>
            </a:pPr>
            <a:r>
              <a:t/>
            </a:r>
            <a:endParaRPr sz="1600">
              <a:solidFill>
                <a:schemeClr val="dk1"/>
              </a:solidFill>
            </a:endParaRPr>
          </a:p>
        </p:txBody>
      </p:sp>
      <p:pic>
        <p:nvPicPr>
          <p:cNvPr id="123" name="Google Shape;123;g5becd70659_0_17"/>
          <p:cNvPicPr preferRelativeResize="0"/>
          <p:nvPr/>
        </p:nvPicPr>
        <p:blipFill>
          <a:blip r:embed="rId3">
            <a:alphaModFix/>
          </a:blip>
          <a:stretch>
            <a:fillRect/>
          </a:stretch>
        </p:blipFill>
        <p:spPr>
          <a:xfrm>
            <a:off x="4233675" y="290100"/>
            <a:ext cx="3448969" cy="1373981"/>
          </a:xfrm>
          <a:prstGeom prst="rect">
            <a:avLst/>
          </a:prstGeom>
          <a:noFill/>
          <a:ln>
            <a:noFill/>
          </a:ln>
        </p:spPr>
      </p:pic>
      <p:pic>
        <p:nvPicPr>
          <p:cNvPr id="124" name="Google Shape;124;g5becd70659_0_17"/>
          <p:cNvPicPr preferRelativeResize="0"/>
          <p:nvPr/>
        </p:nvPicPr>
        <p:blipFill>
          <a:blip r:embed="rId4">
            <a:alphaModFix/>
          </a:blip>
          <a:stretch>
            <a:fillRect/>
          </a:stretch>
        </p:blipFill>
        <p:spPr>
          <a:xfrm>
            <a:off x="4318199" y="2385500"/>
            <a:ext cx="4502350" cy="25254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Vanishing Gradients</a:t>
            </a:r>
            <a:endParaRPr/>
          </a:p>
        </p:txBody>
      </p:sp>
      <p:sp>
        <p:nvSpPr>
          <p:cNvPr id="382" name="Google Shape;38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ctr">
              <a:lnSpc>
                <a:spcPct val="115000"/>
              </a:lnSpc>
              <a:spcBef>
                <a:spcPts val="1600"/>
              </a:spcBef>
              <a:spcAft>
                <a:spcPts val="0"/>
              </a:spcAft>
              <a:buSzPts val="1800"/>
              <a:buNone/>
            </a:pPr>
            <a:r>
              <a:rPr lang="en"/>
              <a:t>The discriminator gets too successful that the generator gradient vanishes and learns nothing.</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Non-Convergence </a:t>
            </a:r>
            <a:endParaRPr/>
          </a:p>
        </p:txBody>
      </p:sp>
      <p:sp>
        <p:nvSpPr>
          <p:cNvPr id="388" name="Google Shape;388;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model parameters oscillate, destabilize and never converge.</a:t>
            </a:r>
            <a:endParaRPr/>
          </a:p>
          <a:p>
            <a:pPr indent="0" lvl="0" marL="0" rtl="0" algn="l">
              <a:lnSpc>
                <a:spcPct val="100000"/>
              </a:lnSpc>
              <a:spcBef>
                <a:spcPts val="1600"/>
              </a:spcBef>
              <a:spcAft>
                <a:spcPts val="0"/>
              </a:spcAft>
              <a:buSzPts val="1800"/>
              <a:buNone/>
            </a:pPr>
            <a:r>
              <a:rPr lang="en"/>
              <a:t>A common question in GAN training is </a:t>
            </a:r>
            <a:endParaRPr/>
          </a:p>
          <a:p>
            <a:pPr indent="0" lvl="0" marL="0" rtl="0" algn="l">
              <a:lnSpc>
                <a:spcPct val="100000"/>
              </a:lnSpc>
              <a:spcBef>
                <a:spcPts val="1600"/>
              </a:spcBef>
              <a:spcAft>
                <a:spcPts val="0"/>
              </a:spcAft>
              <a:buSzPts val="1800"/>
              <a:buNone/>
            </a:pPr>
            <a:r>
              <a:rPr lang="en"/>
              <a:t>“when do we stop training them?”. </a:t>
            </a:r>
            <a:endParaRPr/>
          </a:p>
          <a:p>
            <a:pPr indent="0" lvl="0" marL="0" rtl="0" algn="l">
              <a:lnSpc>
                <a:spcPct val="100000"/>
              </a:lnSpc>
              <a:spcBef>
                <a:spcPts val="1600"/>
              </a:spcBef>
              <a:spcAft>
                <a:spcPts val="0"/>
              </a:spcAft>
              <a:buSzPts val="1800"/>
              <a:buNone/>
            </a:pPr>
            <a:r>
              <a:rPr lang="en"/>
              <a:t>Since the Generator loss improves when </a:t>
            </a:r>
            <a:endParaRPr/>
          </a:p>
          <a:p>
            <a:pPr indent="0" lvl="0" marL="0" rtl="0" algn="l">
              <a:lnSpc>
                <a:spcPct val="100000"/>
              </a:lnSpc>
              <a:spcBef>
                <a:spcPts val="1600"/>
              </a:spcBef>
              <a:spcAft>
                <a:spcPts val="0"/>
              </a:spcAft>
              <a:buSzPts val="1800"/>
              <a:buNone/>
            </a:pPr>
            <a:r>
              <a:rPr lang="en"/>
              <a:t>the Discriminator loss degrades (and vice</a:t>
            </a:r>
            <a:endParaRPr/>
          </a:p>
          <a:p>
            <a:pPr indent="0" lvl="0" marL="0" rtl="0" algn="l">
              <a:lnSpc>
                <a:spcPct val="100000"/>
              </a:lnSpc>
              <a:spcBef>
                <a:spcPts val="1600"/>
              </a:spcBef>
              <a:spcAft>
                <a:spcPts val="0"/>
              </a:spcAft>
              <a:buSzPts val="1800"/>
              <a:buNone/>
            </a:pPr>
            <a:r>
              <a:rPr lang="en"/>
              <a:t>-versa), we can not judge convergence </a:t>
            </a:r>
            <a:endParaRPr/>
          </a:p>
          <a:p>
            <a:pPr indent="0" lvl="0" marL="0" rtl="0" algn="l">
              <a:lnSpc>
                <a:spcPct val="100000"/>
              </a:lnSpc>
              <a:spcBef>
                <a:spcPts val="1600"/>
              </a:spcBef>
              <a:spcAft>
                <a:spcPts val="0"/>
              </a:spcAft>
              <a:buSzPts val="1800"/>
              <a:buNone/>
            </a:pPr>
            <a:r>
              <a:rPr lang="en"/>
              <a:t>based on the value of the loss function.</a:t>
            </a:r>
            <a:endParaRPr/>
          </a:p>
          <a:p>
            <a:pPr indent="0" lvl="0" marL="0" rtl="0" algn="l">
              <a:lnSpc>
                <a:spcPct val="115000"/>
              </a:lnSpc>
              <a:spcBef>
                <a:spcPts val="1600"/>
              </a:spcBef>
              <a:spcAft>
                <a:spcPts val="1600"/>
              </a:spcAft>
              <a:buSzPts val="1800"/>
              <a:buNone/>
            </a:pPr>
            <a:r>
              <a:t/>
            </a:r>
            <a:endParaRPr/>
          </a:p>
        </p:txBody>
      </p:sp>
      <p:pic>
        <p:nvPicPr>
          <p:cNvPr id="389" name="Google Shape;389;p34"/>
          <p:cNvPicPr preferRelativeResize="0"/>
          <p:nvPr/>
        </p:nvPicPr>
        <p:blipFill rotWithShape="1">
          <a:blip r:embed="rId3">
            <a:alphaModFix/>
          </a:blip>
          <a:srcRect b="0" l="0" r="0" t="0"/>
          <a:stretch/>
        </p:blipFill>
        <p:spPr>
          <a:xfrm>
            <a:off x="4877800" y="1546225"/>
            <a:ext cx="3810000" cy="2397125"/>
          </a:xfrm>
          <a:prstGeom prst="rect">
            <a:avLst/>
          </a:prstGeom>
          <a:noFill/>
          <a:ln>
            <a:noFill/>
          </a:ln>
        </p:spPr>
      </p:pic>
      <p:sp>
        <p:nvSpPr>
          <p:cNvPr id="390" name="Google Shape;390;p34"/>
          <p:cNvSpPr txBox="1"/>
          <p:nvPr/>
        </p:nvSpPr>
        <p:spPr>
          <a:xfrm>
            <a:off x="5166400" y="3943350"/>
            <a:ext cx="3521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chemeClr val="dk1"/>
                </a:solidFill>
                <a:highlight>
                  <a:srgbClr val="FFFFFF"/>
                </a:highlight>
                <a:latin typeface="Arial"/>
                <a:ea typeface="Arial"/>
                <a:cs typeface="Arial"/>
                <a:sym typeface="Arial"/>
              </a:rPr>
              <a:t>Plot of a typical GAN loss function. Note how convergence cannot be interpreted from this plot. (</a:t>
            </a:r>
            <a:r>
              <a:rPr b="0" i="1" lang="en" sz="1200" u="sng" cap="none" strike="noStrike">
                <a:solidFill>
                  <a:srgbClr val="1FA2ED"/>
                </a:solidFill>
                <a:highlight>
                  <a:srgbClr val="FFFFFF"/>
                </a:highlight>
                <a:latin typeface="Arial"/>
                <a:ea typeface="Arial"/>
                <a:cs typeface="Arial"/>
                <a:sym typeface="Arial"/>
                <a:hlinkClick r:id="rId4"/>
              </a:rPr>
              <a:t>Source</a:t>
            </a:r>
            <a:r>
              <a:rPr b="0" i="1" lang="en" sz="1200" u="none" cap="none" strike="noStrike">
                <a:solidFill>
                  <a:schemeClr val="dk1"/>
                </a:solidFill>
                <a:highlight>
                  <a:srgbClr val="FFFFFF"/>
                </a:highlight>
                <a:latin typeface="Arial"/>
                <a:ea typeface="Arial"/>
                <a:cs typeface="Arial"/>
                <a:sym typeface="Arial"/>
              </a:rPr>
              <a:t>)</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 Collapse</a:t>
            </a:r>
            <a:endParaRPr/>
          </a:p>
        </p:txBody>
      </p:sp>
      <p:pic>
        <p:nvPicPr>
          <p:cNvPr id="396" name="Google Shape;396;p35"/>
          <p:cNvPicPr preferRelativeResize="0"/>
          <p:nvPr/>
        </p:nvPicPr>
        <p:blipFill rotWithShape="1">
          <a:blip r:embed="rId3">
            <a:alphaModFix/>
          </a:blip>
          <a:srcRect b="0" l="0" r="0" t="0"/>
          <a:stretch/>
        </p:blipFill>
        <p:spPr>
          <a:xfrm>
            <a:off x="4986075" y="1152475"/>
            <a:ext cx="3846225" cy="3416400"/>
          </a:xfrm>
          <a:prstGeom prst="rect">
            <a:avLst/>
          </a:prstGeom>
          <a:noFill/>
          <a:ln>
            <a:noFill/>
          </a:ln>
        </p:spPr>
      </p:pic>
      <p:sp>
        <p:nvSpPr>
          <p:cNvPr id="397" name="Google Shape;397;p35"/>
          <p:cNvSpPr txBox="1"/>
          <p:nvPr/>
        </p:nvSpPr>
        <p:spPr>
          <a:xfrm>
            <a:off x="483275" y="1308425"/>
            <a:ext cx="4376400" cy="314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Example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In MNIST, there are 10 major modes from digit ‘0’ to digit ‘9’. The samples below are generated by two different GANs. The top row produces all 10 modes while the second row creates a single mode only (the digit “6”).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This problem is called mode collapse when only a few modes of data are generated.</a:t>
            </a:r>
            <a:endParaRPr b="0" i="0" sz="1800" u="none" cap="none" strike="noStrike">
              <a:solidFill>
                <a:srgbClr val="000000"/>
              </a:solidFill>
              <a:latin typeface="Helvetica Neue"/>
              <a:ea typeface="Helvetica Neue"/>
              <a:cs typeface="Helvetica Neue"/>
              <a:sym typeface="Helvetica Neue"/>
            </a:endParaRPr>
          </a:p>
        </p:txBody>
      </p:sp>
      <p:sp>
        <p:nvSpPr>
          <p:cNvPr id="398" name="Google Shape;398;p35"/>
          <p:cNvSpPr txBox="1"/>
          <p:nvPr/>
        </p:nvSpPr>
        <p:spPr>
          <a:xfrm>
            <a:off x="5247775" y="4575000"/>
            <a:ext cx="3584400" cy="3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Source </a:t>
            </a:r>
            <a:r>
              <a:rPr b="0" i="0" lang="en" sz="800" u="sng" cap="none" strike="noStrike">
                <a:solidFill>
                  <a:schemeClr val="hlink"/>
                </a:solidFill>
                <a:latin typeface="Arial"/>
                <a:ea typeface="Arial"/>
                <a:cs typeface="Arial"/>
                <a:sym typeface="Arial"/>
                <a:hlinkClick r:id="rId4"/>
              </a:rPr>
              <a:t>https://arxiv.org/pdf/1611.02163.pdf</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Evaluation Metrics</a:t>
            </a:r>
            <a:endParaRPr/>
          </a:p>
        </p:txBody>
      </p:sp>
      <p:sp>
        <p:nvSpPr>
          <p:cNvPr id="404" name="Google Shape;40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ctr">
              <a:lnSpc>
                <a:spcPct val="115000"/>
              </a:lnSpc>
              <a:spcBef>
                <a:spcPts val="1600"/>
              </a:spcBef>
              <a:spcAft>
                <a:spcPts val="0"/>
              </a:spcAft>
              <a:buClr>
                <a:schemeClr val="dk1"/>
              </a:buClr>
              <a:buSzPts val="1100"/>
              <a:buFont typeface="Arial"/>
              <a:buNone/>
            </a:pPr>
            <a:r>
              <a:rPr lang="en"/>
              <a:t>It’s hard to measure GANs performance without manually visualizing the output</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Some tips for making GANs train</a:t>
            </a:r>
            <a:endParaRPr/>
          </a:p>
        </p:txBody>
      </p:sp>
      <p:sp>
        <p:nvSpPr>
          <p:cNvPr id="410" name="Google Shape;410;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Normalize images between -1 and 1, use tanh as last layer in Generator</a:t>
            </a:r>
            <a:endParaRPr/>
          </a:p>
          <a:p>
            <a:pPr indent="-342900" lvl="0" marL="457200" rtl="0" algn="l">
              <a:lnSpc>
                <a:spcPct val="115000"/>
              </a:lnSpc>
              <a:spcBef>
                <a:spcPts val="0"/>
              </a:spcBef>
              <a:spcAft>
                <a:spcPts val="0"/>
              </a:spcAft>
              <a:buSzPts val="1800"/>
              <a:buChar char="●"/>
            </a:pPr>
            <a:r>
              <a:rPr lang="en"/>
              <a:t>Use Gaussian noise and not Uniform</a:t>
            </a:r>
            <a:endParaRPr/>
          </a:p>
          <a:p>
            <a:pPr indent="-342900" lvl="0" marL="457200" rtl="0" algn="l">
              <a:lnSpc>
                <a:spcPct val="115000"/>
              </a:lnSpc>
              <a:spcBef>
                <a:spcPts val="0"/>
              </a:spcBef>
              <a:spcAft>
                <a:spcPts val="0"/>
              </a:spcAft>
              <a:buSzPts val="1800"/>
              <a:buChar char="●"/>
            </a:pPr>
            <a:r>
              <a:rPr lang="en"/>
              <a:t>Modified Loss function</a:t>
            </a:r>
            <a:endParaRPr/>
          </a:p>
          <a:p>
            <a:pPr indent="-342900" lvl="0" marL="457200" rtl="0" algn="l">
              <a:lnSpc>
                <a:spcPct val="115000"/>
              </a:lnSpc>
              <a:spcBef>
                <a:spcPts val="0"/>
              </a:spcBef>
              <a:spcAft>
                <a:spcPts val="0"/>
              </a:spcAft>
              <a:buSzPts val="1800"/>
              <a:buChar char="●"/>
            </a:pPr>
            <a:r>
              <a:rPr lang="en"/>
              <a:t>Flip labels when training generator</a:t>
            </a:r>
            <a:endParaRPr/>
          </a:p>
          <a:p>
            <a:pPr indent="-342900" lvl="0" marL="457200" rtl="0" algn="l">
              <a:lnSpc>
                <a:spcPct val="115000"/>
              </a:lnSpc>
              <a:spcBef>
                <a:spcPts val="0"/>
              </a:spcBef>
              <a:spcAft>
                <a:spcPts val="0"/>
              </a:spcAft>
              <a:buSzPts val="1800"/>
              <a:buChar char="●"/>
            </a:pPr>
            <a:r>
              <a:rPr lang="en"/>
              <a:t>Avoid Sparse Gradients i.e avoid Relu and use LeakyRelu</a:t>
            </a:r>
            <a:endParaRPr/>
          </a:p>
          <a:p>
            <a:pPr indent="-342900" lvl="0" marL="457200" rtl="0" algn="l">
              <a:lnSpc>
                <a:spcPct val="115000"/>
              </a:lnSpc>
              <a:spcBef>
                <a:spcPts val="0"/>
              </a:spcBef>
              <a:spcAft>
                <a:spcPts val="0"/>
              </a:spcAft>
              <a:buSzPts val="1800"/>
              <a:buChar char="●"/>
            </a:pPr>
            <a:r>
              <a:rPr lang="en"/>
              <a:t>Use soft and Noisy Labels</a:t>
            </a:r>
            <a:endParaRPr/>
          </a:p>
          <a:p>
            <a:pPr indent="-342900" lvl="0" marL="457200" rtl="0" algn="l">
              <a:lnSpc>
                <a:spcPct val="115000"/>
              </a:lnSpc>
              <a:spcBef>
                <a:spcPts val="0"/>
              </a:spcBef>
              <a:spcAft>
                <a:spcPts val="0"/>
              </a:spcAft>
              <a:buSzPts val="1800"/>
              <a:buChar char="●"/>
            </a:pPr>
            <a:r>
              <a:rPr lang="en"/>
              <a:t>Use Adam</a:t>
            </a:r>
            <a:endParaRPr/>
          </a:p>
          <a:p>
            <a:pPr indent="-342900" lvl="0" marL="457200" rtl="0" algn="l">
              <a:lnSpc>
                <a:spcPct val="115000"/>
              </a:lnSpc>
              <a:spcBef>
                <a:spcPts val="0"/>
              </a:spcBef>
              <a:spcAft>
                <a:spcPts val="0"/>
              </a:spcAft>
              <a:buSzPts val="1800"/>
              <a:buChar char="●"/>
            </a:pPr>
            <a:r>
              <a:rPr lang="en"/>
              <a:t>Add noise to inputs</a:t>
            </a:r>
            <a:endParaRPr/>
          </a:p>
          <a:p>
            <a:pPr indent="-342900" lvl="0" marL="457200" rtl="0" algn="l">
              <a:lnSpc>
                <a:spcPct val="115000"/>
              </a:lnSpc>
              <a:spcBef>
                <a:spcPts val="0"/>
              </a:spcBef>
              <a:spcAft>
                <a:spcPts val="0"/>
              </a:spcAft>
              <a:buSzPts val="1800"/>
              <a:buChar char="●"/>
            </a:pPr>
            <a:r>
              <a:rPr lang="en"/>
              <a:t>Use Dropouts in Generator</a:t>
            </a:r>
            <a:endParaRPr/>
          </a:p>
          <a:p>
            <a:pPr indent="0" lvl="0" marL="0" rtl="0" algn="l">
              <a:lnSpc>
                <a:spcPct val="115000"/>
              </a:lnSpc>
              <a:spcBef>
                <a:spcPts val="1600"/>
              </a:spcBef>
              <a:spcAft>
                <a:spcPts val="0"/>
              </a:spcAft>
              <a:buSzPts val="1800"/>
              <a:buNone/>
            </a:pPr>
            <a:r>
              <a:rPr lang="en"/>
              <a:t>This list might not work in all cases and solve the training problems completely.</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Applications of GANs</a:t>
            </a:r>
            <a:endParaRPr/>
          </a:p>
        </p:txBody>
      </p:sp>
      <p:sp>
        <p:nvSpPr>
          <p:cNvPr id="416" name="Google Shape;416;p38"/>
          <p:cNvSpPr txBox="1"/>
          <p:nvPr>
            <p:ph idx="1" type="body"/>
          </p:nvPr>
        </p:nvSpPr>
        <p:spPr>
          <a:xfrm>
            <a:off x="3478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Towards the automatic Anime </a:t>
            </a:r>
            <a:endParaRPr/>
          </a:p>
          <a:p>
            <a:pPr indent="0" lvl="0" marL="0" rtl="0" algn="l">
              <a:lnSpc>
                <a:spcPct val="100000"/>
              </a:lnSpc>
              <a:spcBef>
                <a:spcPts val="1600"/>
              </a:spcBef>
              <a:spcAft>
                <a:spcPts val="0"/>
              </a:spcAft>
              <a:buClr>
                <a:schemeClr val="dk1"/>
              </a:buClr>
              <a:buSzPts val="1100"/>
              <a:buFont typeface="Arial"/>
              <a:buNone/>
            </a:pPr>
            <a:r>
              <a:rPr lang="en"/>
              <a:t>characters creation</a:t>
            </a:r>
            <a:endParaRPr/>
          </a:p>
          <a:p>
            <a:pPr indent="0" lvl="0" marL="0" rtl="0" algn="l">
              <a:lnSpc>
                <a:spcPct val="100000"/>
              </a:lnSpc>
              <a:spcBef>
                <a:spcPts val="1600"/>
              </a:spcBef>
              <a:spcAft>
                <a:spcPts val="0"/>
              </a:spcAft>
              <a:buClr>
                <a:schemeClr val="dk1"/>
              </a:buClr>
              <a:buSzPts val="1100"/>
              <a:buFont typeface="Arial"/>
              <a:buNone/>
            </a:pPr>
            <a:r>
              <a:rPr lang="en"/>
              <a:t>(https://arxiv.org/pdf/1708.05509.pdf)</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417" name="Google Shape;417;p38"/>
          <p:cNvPicPr preferRelativeResize="0"/>
          <p:nvPr/>
        </p:nvPicPr>
        <p:blipFill rotWithShape="1">
          <a:blip r:embed="rId3">
            <a:alphaModFix/>
          </a:blip>
          <a:srcRect b="0" l="0" r="0" t="0"/>
          <a:stretch/>
        </p:blipFill>
        <p:spPr>
          <a:xfrm>
            <a:off x="3800875" y="1194525"/>
            <a:ext cx="4989300" cy="33322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Pose Guided Person Image Generation</a:t>
            </a:r>
            <a:endParaRPr/>
          </a:p>
        </p:txBody>
      </p:sp>
      <p:sp>
        <p:nvSpPr>
          <p:cNvPr id="423" name="Google Shape;423;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424" name="Google Shape;424;p39"/>
          <p:cNvPicPr preferRelativeResize="0"/>
          <p:nvPr/>
        </p:nvPicPr>
        <p:blipFill rotWithShape="1">
          <a:blip r:embed="rId3">
            <a:alphaModFix/>
          </a:blip>
          <a:srcRect b="0" l="0" r="0" t="0"/>
          <a:stretch/>
        </p:blipFill>
        <p:spPr>
          <a:xfrm>
            <a:off x="1089775" y="1152475"/>
            <a:ext cx="6119776" cy="3131350"/>
          </a:xfrm>
          <a:prstGeom prst="rect">
            <a:avLst/>
          </a:prstGeom>
          <a:noFill/>
          <a:ln>
            <a:noFill/>
          </a:ln>
        </p:spPr>
      </p:pic>
      <p:sp>
        <p:nvSpPr>
          <p:cNvPr id="425" name="Google Shape;425;p39"/>
          <p:cNvSpPr txBox="1"/>
          <p:nvPr/>
        </p:nvSpPr>
        <p:spPr>
          <a:xfrm>
            <a:off x="1550775" y="4283825"/>
            <a:ext cx="5016900" cy="18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n" sz="1100" u="sng" cap="none" strike="noStrike">
                <a:solidFill>
                  <a:schemeClr val="accent5"/>
                </a:solidFill>
                <a:latin typeface="Arial"/>
                <a:ea typeface="Arial"/>
                <a:cs typeface="Arial"/>
                <a:sym typeface="Arial"/>
                <a:hlinkClick r:id="rId4"/>
              </a:rPr>
              <a:t>https://papers.nips.cc/paper/6644-pose-guided-person-image-generation.pdf</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Pose Guided Person Image Generation</a:t>
            </a:r>
            <a:endParaRPr/>
          </a:p>
        </p:txBody>
      </p:sp>
      <p:pic>
        <p:nvPicPr>
          <p:cNvPr id="431" name="Google Shape;431;p40"/>
          <p:cNvPicPr preferRelativeResize="0"/>
          <p:nvPr/>
        </p:nvPicPr>
        <p:blipFill rotWithShape="1">
          <a:blip r:embed="rId3">
            <a:alphaModFix/>
          </a:blip>
          <a:srcRect b="0" l="0" r="0" t="0"/>
          <a:stretch/>
        </p:blipFill>
        <p:spPr>
          <a:xfrm>
            <a:off x="654725" y="1152475"/>
            <a:ext cx="7841575" cy="341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Cycle GANs</a:t>
            </a:r>
            <a:endParaRPr/>
          </a:p>
        </p:txBody>
      </p:sp>
      <p:sp>
        <p:nvSpPr>
          <p:cNvPr id="437" name="Google Shape;43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Unpaired Image-to-Image </a:t>
            </a:r>
            <a:endParaRPr/>
          </a:p>
          <a:p>
            <a:pPr indent="0" lvl="0" marL="0" rtl="0" algn="l">
              <a:lnSpc>
                <a:spcPct val="115000"/>
              </a:lnSpc>
              <a:spcBef>
                <a:spcPts val="1600"/>
              </a:spcBef>
              <a:spcAft>
                <a:spcPts val="0"/>
              </a:spcAft>
              <a:buSzPts val="1800"/>
              <a:buNone/>
            </a:pPr>
            <a:r>
              <a:rPr lang="en"/>
              <a:t>Translation using Cycle-Consistent</a:t>
            </a:r>
            <a:endParaRPr/>
          </a:p>
          <a:p>
            <a:pPr indent="0" lvl="0" marL="0" rtl="0" algn="l">
              <a:lnSpc>
                <a:spcPct val="115000"/>
              </a:lnSpc>
              <a:spcBef>
                <a:spcPts val="1600"/>
              </a:spcBef>
              <a:spcAft>
                <a:spcPts val="0"/>
              </a:spcAft>
              <a:buClr>
                <a:schemeClr val="dk1"/>
              </a:buClr>
              <a:buSzPts val="1100"/>
              <a:buFont typeface="Arial"/>
              <a:buNone/>
            </a:pPr>
            <a:r>
              <a:rPr lang="en"/>
              <a:t>Adversarial Networks</a:t>
            </a:r>
            <a:endParaRPr/>
          </a:p>
          <a:p>
            <a:pPr indent="0" lvl="0" marL="0" rtl="0" algn="l">
              <a:lnSpc>
                <a:spcPct val="115000"/>
              </a:lnSpc>
              <a:spcBef>
                <a:spcPts val="1600"/>
              </a:spcBef>
              <a:spcAft>
                <a:spcPts val="0"/>
              </a:spcAft>
              <a:buClr>
                <a:schemeClr val="dk1"/>
              </a:buClr>
              <a:buSzPts val="1100"/>
              <a:buFont typeface="Arial"/>
              <a:buNone/>
            </a:pPr>
            <a:r>
              <a:rPr lang="en" sz="1000"/>
              <a:t>(https://github.com/junyanz/CycleGAN)</a:t>
            </a:r>
            <a:endParaRPr sz="1000"/>
          </a:p>
          <a:p>
            <a:pPr indent="0" lvl="0" marL="0" rtl="0" algn="l">
              <a:lnSpc>
                <a:spcPct val="115000"/>
              </a:lnSpc>
              <a:spcBef>
                <a:spcPts val="1600"/>
              </a:spcBef>
              <a:spcAft>
                <a:spcPts val="1600"/>
              </a:spcAft>
              <a:buSzPts val="1800"/>
              <a:buNone/>
            </a:pPr>
            <a:r>
              <a:t/>
            </a:r>
            <a:endParaRPr/>
          </a:p>
        </p:txBody>
      </p:sp>
      <p:pic>
        <p:nvPicPr>
          <p:cNvPr id="438" name="Google Shape;438;p41"/>
          <p:cNvPicPr preferRelativeResize="0"/>
          <p:nvPr/>
        </p:nvPicPr>
        <p:blipFill rotWithShape="1">
          <a:blip r:embed="rId3">
            <a:alphaModFix/>
          </a:blip>
          <a:srcRect b="0" l="0" r="0" t="0"/>
          <a:stretch/>
        </p:blipFill>
        <p:spPr>
          <a:xfrm>
            <a:off x="4128825" y="1152475"/>
            <a:ext cx="4665250" cy="32330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Super Resolution GAN (SRGAN)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444" name="Google Shape;444;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solidFill>
                  <a:schemeClr val="hlink"/>
                </a:solidFill>
                <a:hlinkClick r:id="rId3"/>
              </a:rPr>
              <a:t>https://arxiv.org/pdf/1609.04802.pdf</a:t>
            </a:r>
            <a:endParaRPr/>
          </a:p>
          <a:p>
            <a:pPr indent="0" lvl="0" marL="0" rtl="0" algn="l">
              <a:lnSpc>
                <a:spcPct val="115000"/>
              </a:lnSpc>
              <a:spcBef>
                <a:spcPts val="1600"/>
              </a:spcBef>
              <a:spcAft>
                <a:spcPts val="1600"/>
              </a:spcAft>
              <a:buSzPts val="1800"/>
              <a:buNone/>
            </a:pPr>
            <a:r>
              <a:t/>
            </a:r>
            <a:endParaRPr/>
          </a:p>
        </p:txBody>
      </p:sp>
      <p:pic>
        <p:nvPicPr>
          <p:cNvPr id="445" name="Google Shape;445;p42"/>
          <p:cNvPicPr preferRelativeResize="0"/>
          <p:nvPr/>
        </p:nvPicPr>
        <p:blipFill rotWithShape="1">
          <a:blip r:embed="rId4">
            <a:alphaModFix/>
          </a:blip>
          <a:srcRect b="0" l="0" r="0" t="0"/>
          <a:stretch/>
        </p:blipFill>
        <p:spPr>
          <a:xfrm>
            <a:off x="438150" y="1525000"/>
            <a:ext cx="7823524" cy="304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5becd70659_0_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Debug Checklist:</a:t>
            </a:r>
            <a:endParaRPr b="1" sz="1600"/>
          </a:p>
        </p:txBody>
      </p:sp>
      <p:sp>
        <p:nvSpPr>
          <p:cNvPr id="130" name="Google Shape;130;g5becd70659_0_2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20"/>
              </a:spcBef>
              <a:spcAft>
                <a:spcPts val="0"/>
              </a:spcAft>
              <a:buClr>
                <a:schemeClr val="dk1"/>
              </a:buClr>
              <a:buSzPts val="1100"/>
              <a:buFont typeface="Arial"/>
              <a:buNone/>
            </a:pPr>
            <a:r>
              <a:t/>
            </a:r>
            <a:endParaRPr sz="1600">
              <a:solidFill>
                <a:schemeClr val="dk1"/>
              </a:solidFill>
            </a:endParaRPr>
          </a:p>
          <a:p>
            <a:pPr indent="-330200" lvl="0" marL="457200" rtl="0" algn="l">
              <a:lnSpc>
                <a:spcPct val="100000"/>
              </a:lnSpc>
              <a:spcBef>
                <a:spcPts val="320"/>
              </a:spcBef>
              <a:spcAft>
                <a:spcPts val="0"/>
              </a:spcAft>
              <a:buClr>
                <a:schemeClr val="dk1"/>
              </a:buClr>
              <a:buSzPts val="1600"/>
              <a:buAutoNum type="alphaLcPeriod"/>
            </a:pPr>
            <a:r>
              <a:rPr lang="en" sz="1600">
                <a:solidFill>
                  <a:schemeClr val="dk1"/>
                </a:solidFill>
              </a:rPr>
              <a:t>Spelling mistakes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Case sensitive, Parenthesis ( { [</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Correct path to the dataset</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Input libraries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Variable names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Indentation</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Syntax</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Shape mismatch</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Type mismatch (numpy arrays)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Stackoverflow</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Prerequisite: ML, Python </a:t>
            </a:r>
            <a:endParaRPr sz="16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Progressive GANs</a:t>
            </a:r>
            <a:endParaRPr/>
          </a:p>
        </p:txBody>
      </p:sp>
      <p:sp>
        <p:nvSpPr>
          <p:cNvPr id="451" name="Google Shape;451;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solidFill>
                  <a:schemeClr val="hlink"/>
                </a:solidFill>
                <a:hlinkClick r:id="rId3"/>
              </a:rPr>
              <a:t>https://arxiv.org/pdf/1710.10196.pdf</a:t>
            </a:r>
            <a:endParaRPr/>
          </a:p>
          <a:p>
            <a:pPr indent="0" lvl="0" marL="0" rtl="0" algn="l">
              <a:lnSpc>
                <a:spcPct val="115000"/>
              </a:lnSpc>
              <a:spcBef>
                <a:spcPts val="1600"/>
              </a:spcBef>
              <a:spcAft>
                <a:spcPts val="1600"/>
              </a:spcAft>
              <a:buSzPts val="1800"/>
              <a:buNone/>
            </a:pPr>
            <a:r>
              <a:t/>
            </a:r>
            <a:endParaRPr/>
          </a:p>
        </p:txBody>
      </p:sp>
      <p:pic>
        <p:nvPicPr>
          <p:cNvPr id="452" name="Google Shape;452;p43"/>
          <p:cNvPicPr preferRelativeResize="0"/>
          <p:nvPr/>
        </p:nvPicPr>
        <p:blipFill rotWithShape="1">
          <a:blip r:embed="rId4">
            <a:alphaModFix/>
          </a:blip>
          <a:srcRect b="0" l="0" r="0" t="0"/>
          <a:stretch/>
        </p:blipFill>
        <p:spPr>
          <a:xfrm>
            <a:off x="573500" y="1570125"/>
            <a:ext cx="7227975" cy="299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translation using GANs</a:t>
            </a:r>
            <a:endParaRPr/>
          </a:p>
        </p:txBody>
      </p:sp>
      <p:sp>
        <p:nvSpPr>
          <p:cNvPr id="458" name="Google Shape;458;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59" name="Google Shape;459;p44"/>
          <p:cNvPicPr preferRelativeResize="0"/>
          <p:nvPr/>
        </p:nvPicPr>
        <p:blipFill rotWithShape="1">
          <a:blip r:embed="rId3">
            <a:alphaModFix/>
          </a:blip>
          <a:srcRect b="0" l="0" r="0" t="0"/>
          <a:stretch/>
        </p:blipFill>
        <p:spPr>
          <a:xfrm>
            <a:off x="356925" y="1166825"/>
            <a:ext cx="8475376" cy="2809875"/>
          </a:xfrm>
          <a:prstGeom prst="rect">
            <a:avLst/>
          </a:prstGeom>
          <a:noFill/>
          <a:ln>
            <a:noFill/>
          </a:ln>
        </p:spPr>
      </p:pic>
      <p:sp>
        <p:nvSpPr>
          <p:cNvPr id="460" name="Google Shape;460;p44"/>
          <p:cNvSpPr txBox="1"/>
          <p:nvPr/>
        </p:nvSpPr>
        <p:spPr>
          <a:xfrm>
            <a:off x="356925" y="4177975"/>
            <a:ext cx="5856300" cy="1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Source - </a:t>
            </a:r>
            <a:r>
              <a:rPr b="0" i="0" lang="en" sz="1100" u="sng" cap="none" strike="noStrike">
                <a:solidFill>
                  <a:schemeClr val="hlink"/>
                </a:solidFill>
                <a:latin typeface="Arial"/>
                <a:ea typeface="Arial"/>
                <a:cs typeface="Arial"/>
                <a:sym typeface="Arial"/>
                <a:hlinkClick r:id="rId4"/>
              </a:rPr>
              <a:t>https://phillipi.github.io/pix2pix/</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Reconstruct or edit images with specific attributes</a:t>
            </a:r>
            <a:endParaRPr/>
          </a:p>
        </p:txBody>
      </p:sp>
      <p:sp>
        <p:nvSpPr>
          <p:cNvPr id="466" name="Google Shape;46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IcGANs</a:t>
            </a:r>
            <a:endParaRPr/>
          </a:p>
          <a:p>
            <a:pPr indent="0" lvl="0" marL="0" rtl="0" algn="l">
              <a:lnSpc>
                <a:spcPct val="115000"/>
              </a:lnSpc>
              <a:spcBef>
                <a:spcPts val="1600"/>
              </a:spcBef>
              <a:spcAft>
                <a:spcPts val="1600"/>
              </a:spcAft>
              <a:buSzPts val="1800"/>
              <a:buNone/>
            </a:pPr>
            <a:r>
              <a:rPr lang="en" sz="1100" u="sng">
                <a:solidFill>
                  <a:schemeClr val="hlink"/>
                </a:solidFill>
                <a:latin typeface="Arial"/>
                <a:ea typeface="Arial"/>
                <a:cs typeface="Arial"/>
                <a:sym typeface="Arial"/>
                <a:hlinkClick r:id="rId3"/>
              </a:rPr>
              <a:t>https://github.com/Guim3/IcGAN</a:t>
            </a:r>
            <a:endParaRPr/>
          </a:p>
        </p:txBody>
      </p:sp>
      <p:pic>
        <p:nvPicPr>
          <p:cNvPr id="467" name="Google Shape;467;p45"/>
          <p:cNvPicPr preferRelativeResize="0"/>
          <p:nvPr/>
        </p:nvPicPr>
        <p:blipFill rotWithShape="1">
          <a:blip r:embed="rId4">
            <a:alphaModFix/>
          </a:blip>
          <a:srcRect b="0" l="0" r="0" t="0"/>
          <a:stretch/>
        </p:blipFill>
        <p:spPr>
          <a:xfrm>
            <a:off x="2463775" y="1152475"/>
            <a:ext cx="6368526" cy="3221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Some more Applications</a:t>
            </a:r>
            <a:endParaRPr/>
          </a:p>
        </p:txBody>
      </p:sp>
      <p:sp>
        <p:nvSpPr>
          <p:cNvPr id="473" name="Google Shape;47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Video Generation- </a:t>
            </a:r>
            <a:r>
              <a:rPr lang="en" sz="1400" u="sng">
                <a:solidFill>
                  <a:schemeClr val="hlink"/>
                </a:solidFill>
                <a:hlinkClick r:id="rId3"/>
              </a:rPr>
              <a:t>https://www.youtube.com/watch?v=Pt1W_v-yQhw&amp;feature=youtu.be</a:t>
            </a:r>
            <a:endParaRPr sz="1400"/>
          </a:p>
          <a:p>
            <a:pPr indent="-342900" lvl="0" marL="457200" rtl="0" algn="l">
              <a:lnSpc>
                <a:spcPct val="115000"/>
              </a:lnSpc>
              <a:spcBef>
                <a:spcPts val="0"/>
              </a:spcBef>
              <a:spcAft>
                <a:spcPts val="0"/>
              </a:spcAft>
              <a:buSzPts val="1800"/>
              <a:buChar char="●"/>
            </a:pPr>
            <a:r>
              <a:rPr lang="en"/>
              <a:t>Generate 3D Objects - 3DGAN </a:t>
            </a:r>
            <a:r>
              <a:rPr lang="en" sz="1400"/>
              <a:t>https://www.youtube.com/watch?v=HO1LYJb818Q&amp;feature=youtu.be</a:t>
            </a:r>
            <a:endParaRPr sz="1400"/>
          </a:p>
          <a:p>
            <a:pPr indent="-342900" lvl="0" marL="457200" rtl="0" algn="l">
              <a:lnSpc>
                <a:spcPct val="115000"/>
              </a:lnSpc>
              <a:spcBef>
                <a:spcPts val="0"/>
              </a:spcBef>
              <a:spcAft>
                <a:spcPts val="0"/>
              </a:spcAft>
              <a:buSzPts val="1800"/>
              <a:buChar char="●"/>
            </a:pPr>
            <a:r>
              <a:rPr lang="en"/>
              <a:t>Music Generation - MidiNet </a:t>
            </a:r>
            <a:r>
              <a:rPr lang="en" sz="1400"/>
              <a:t>- </a:t>
            </a:r>
            <a:r>
              <a:rPr lang="en" sz="1400" u="sng">
                <a:solidFill>
                  <a:schemeClr val="hlink"/>
                </a:solidFill>
                <a:hlinkClick r:id="rId4"/>
              </a:rPr>
              <a:t>https://arxiv.org/pdf/1703.10847.pdf</a:t>
            </a:r>
            <a:endParaRPr sz="1400"/>
          </a:p>
          <a:p>
            <a:pPr indent="-342900" lvl="0" marL="457200" rtl="0" algn="l">
              <a:lnSpc>
                <a:spcPct val="115000"/>
              </a:lnSpc>
              <a:spcBef>
                <a:spcPts val="0"/>
              </a:spcBef>
              <a:spcAft>
                <a:spcPts val="0"/>
              </a:spcAft>
              <a:buSzPts val="1800"/>
              <a:buChar char="●"/>
            </a:pPr>
            <a:r>
              <a:rPr b="1" lang="en"/>
              <a:t>The GAN Zoo-</a:t>
            </a:r>
            <a:r>
              <a:rPr lang="en" sz="1400"/>
              <a:t> https://github.com/hindupuravinash/the-gan-zoo</a:t>
            </a:r>
            <a:endParaRPr sz="1400"/>
          </a:p>
          <a:p>
            <a:pPr indent="0" lvl="0" marL="0" rtl="0" algn="l">
              <a:lnSpc>
                <a:spcPct val="115000"/>
              </a:lnSpc>
              <a:spcBef>
                <a:spcPts val="1600"/>
              </a:spcBef>
              <a:spcAft>
                <a:spcPts val="0"/>
              </a:spcAft>
              <a:buSzPts val="1800"/>
              <a:buNone/>
            </a:pPr>
            <a:r>
              <a:t/>
            </a:r>
            <a:endParaRPr sz="1400"/>
          </a:p>
          <a:p>
            <a:pPr indent="0" lvl="0" marL="0" rtl="0" algn="l">
              <a:lnSpc>
                <a:spcPct val="115000"/>
              </a:lnSpc>
              <a:spcBef>
                <a:spcPts val="1600"/>
              </a:spcBef>
              <a:spcAft>
                <a:spcPts val="0"/>
              </a:spcAft>
              <a:buClr>
                <a:schemeClr val="dk1"/>
              </a:buClr>
              <a:buSzPts val="1100"/>
              <a:buFont typeface="Arial"/>
              <a:buNone/>
            </a:pPr>
            <a:r>
              <a:t/>
            </a:r>
            <a:endParaRPr sz="1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Questions?</a:t>
            </a:r>
            <a:endParaRPr/>
          </a:p>
        </p:txBody>
      </p:sp>
      <p:sp>
        <p:nvSpPr>
          <p:cNvPr id="479" name="Google Shape;479;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 is Supervised Learning?</a:t>
            </a:r>
            <a:endParaRPr/>
          </a:p>
          <a:p>
            <a:pPr indent="0" lvl="0" marL="0" rtl="0" algn="l">
              <a:lnSpc>
                <a:spcPct val="115000"/>
              </a:lnSpc>
              <a:spcBef>
                <a:spcPts val="1600"/>
              </a:spcBef>
              <a:spcAft>
                <a:spcPts val="0"/>
              </a:spcAft>
              <a:buSzPts val="1800"/>
              <a:buNone/>
            </a:pPr>
            <a:r>
              <a:rPr lang="en"/>
              <a:t>What is Unsupervised Learning?</a:t>
            </a:r>
            <a:endParaRPr/>
          </a:p>
          <a:p>
            <a:pPr indent="0" lvl="0" marL="0" rtl="0" algn="l">
              <a:lnSpc>
                <a:spcPct val="115000"/>
              </a:lnSpc>
              <a:spcBef>
                <a:spcPts val="1600"/>
              </a:spcBef>
              <a:spcAft>
                <a:spcPts val="0"/>
              </a:spcAft>
              <a:buSzPts val="1800"/>
              <a:buNone/>
            </a:pPr>
            <a:r>
              <a:rPr lang="en"/>
              <a:t>What is Semi-Supervised Learning?</a:t>
            </a:r>
            <a:endParaRPr/>
          </a:p>
          <a:p>
            <a:pPr indent="-342900" lvl="0" marL="457200" rtl="0" algn="l">
              <a:lnSpc>
                <a:spcPct val="115000"/>
              </a:lnSpc>
              <a:spcBef>
                <a:spcPts val="1600"/>
              </a:spcBef>
              <a:spcAft>
                <a:spcPts val="0"/>
              </a:spcAft>
              <a:buSzPts val="1800"/>
              <a:buChar char="●"/>
            </a:pPr>
            <a:r>
              <a:rPr lang="en"/>
              <a:t>Label a small set of data</a:t>
            </a:r>
            <a:endParaRPr/>
          </a:p>
          <a:p>
            <a:pPr indent="-342900" lvl="0" marL="457200" rtl="0" algn="l">
              <a:lnSpc>
                <a:spcPct val="115000"/>
              </a:lnSpc>
              <a:spcBef>
                <a:spcPts val="0"/>
              </a:spcBef>
              <a:spcAft>
                <a:spcPts val="0"/>
              </a:spcAft>
              <a:buSzPts val="1800"/>
              <a:buChar char="●"/>
            </a:pPr>
            <a:r>
              <a:rPr lang="en"/>
              <a:t>Use lots of unlabeled Data</a:t>
            </a:r>
            <a:endParaRPr/>
          </a:p>
          <a:p>
            <a:pPr indent="-342900" lvl="0" marL="457200" rtl="0" algn="l">
              <a:lnSpc>
                <a:spcPct val="115000"/>
              </a:lnSpc>
              <a:spcBef>
                <a:spcPts val="0"/>
              </a:spcBef>
              <a:spcAft>
                <a:spcPts val="0"/>
              </a:spcAft>
              <a:buSzPts val="1800"/>
              <a:buChar char="●"/>
            </a:pPr>
            <a:r>
              <a:rPr lang="en"/>
              <a:t>Train machine model</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for Semi-Supervised Learning</a:t>
            </a:r>
            <a:endParaRPr/>
          </a:p>
        </p:txBody>
      </p:sp>
      <p:sp>
        <p:nvSpPr>
          <p:cNvPr id="485" name="Google Shape;485;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t>1. Use small set e.g. 1.5% of Training images with</a:t>
            </a:r>
            <a:endParaRPr sz="1400"/>
          </a:p>
          <a:p>
            <a:pPr indent="0" lvl="0" marL="0" rtl="0" algn="l">
              <a:lnSpc>
                <a:spcPct val="115000"/>
              </a:lnSpc>
              <a:spcBef>
                <a:spcPts val="1600"/>
              </a:spcBef>
              <a:spcAft>
                <a:spcPts val="0"/>
              </a:spcAft>
              <a:buClr>
                <a:schemeClr val="dk1"/>
              </a:buClr>
              <a:buSzPts val="1100"/>
              <a:buFont typeface="Arial"/>
              <a:buNone/>
            </a:pPr>
            <a:r>
              <a:rPr lang="en" sz="1400"/>
              <a:t>Labels</a:t>
            </a:r>
            <a:endParaRPr sz="1400"/>
          </a:p>
          <a:p>
            <a:pPr indent="0" lvl="0" marL="0" rtl="0" algn="l">
              <a:lnSpc>
                <a:spcPct val="115000"/>
              </a:lnSpc>
              <a:spcBef>
                <a:spcPts val="1600"/>
              </a:spcBef>
              <a:spcAft>
                <a:spcPts val="0"/>
              </a:spcAft>
              <a:buClr>
                <a:schemeClr val="dk1"/>
              </a:buClr>
              <a:buSzPts val="1100"/>
              <a:buFont typeface="Arial"/>
              <a:buNone/>
            </a:pPr>
            <a:r>
              <a:rPr lang="en" sz="1400"/>
              <a:t>2. Remaining training data (98.5%) will be used</a:t>
            </a:r>
            <a:endParaRPr sz="1400"/>
          </a:p>
          <a:p>
            <a:pPr indent="0" lvl="0" marL="0" rtl="0" algn="l">
              <a:lnSpc>
                <a:spcPct val="115000"/>
              </a:lnSpc>
              <a:spcBef>
                <a:spcPts val="1600"/>
              </a:spcBef>
              <a:spcAft>
                <a:spcPts val="0"/>
              </a:spcAft>
              <a:buClr>
                <a:schemeClr val="dk1"/>
              </a:buClr>
              <a:buSzPts val="1100"/>
              <a:buFont typeface="Arial"/>
              <a:buNone/>
            </a:pPr>
            <a:r>
              <a:rPr lang="en" sz="1400"/>
              <a:t>without Labels</a:t>
            </a:r>
            <a:endParaRPr sz="1400"/>
          </a:p>
          <a:p>
            <a:pPr indent="0" lvl="0" marL="0" rtl="0" algn="l">
              <a:lnSpc>
                <a:spcPct val="115000"/>
              </a:lnSpc>
              <a:spcBef>
                <a:spcPts val="1600"/>
              </a:spcBef>
              <a:spcAft>
                <a:spcPts val="0"/>
              </a:spcAft>
              <a:buClr>
                <a:schemeClr val="dk1"/>
              </a:buClr>
              <a:buSzPts val="1100"/>
              <a:buFont typeface="Arial"/>
              <a:buNone/>
            </a:pPr>
            <a:r>
              <a:rPr lang="en" sz="1400"/>
              <a:t>3. Model will be validated using 10,000 images</a:t>
            </a:r>
            <a:endParaRPr sz="1400"/>
          </a:p>
          <a:p>
            <a:pPr indent="0" lvl="0" marL="0" rtl="0" algn="l">
              <a:lnSpc>
                <a:spcPct val="115000"/>
              </a:lnSpc>
              <a:spcBef>
                <a:spcPts val="1600"/>
              </a:spcBef>
              <a:spcAft>
                <a:spcPts val="0"/>
              </a:spcAft>
              <a:buClr>
                <a:schemeClr val="dk1"/>
              </a:buClr>
              <a:buSzPts val="1100"/>
              <a:buFont typeface="Arial"/>
              <a:buNone/>
            </a:pPr>
            <a:r>
              <a:rPr lang="en" sz="1400"/>
              <a:t>from Test Data</a:t>
            </a:r>
            <a:endParaRPr sz="1400"/>
          </a:p>
          <a:p>
            <a:pPr indent="0" lvl="0" marL="0" rtl="0" algn="l">
              <a:lnSpc>
                <a:spcPct val="115000"/>
              </a:lnSpc>
              <a:spcBef>
                <a:spcPts val="1600"/>
              </a:spcBef>
              <a:spcAft>
                <a:spcPts val="1600"/>
              </a:spcAft>
              <a:buSzPts val="1800"/>
              <a:buNone/>
            </a:pPr>
            <a:r>
              <a:t/>
            </a:r>
            <a:endParaRPr/>
          </a:p>
        </p:txBody>
      </p:sp>
      <p:pic>
        <p:nvPicPr>
          <p:cNvPr id="486" name="Google Shape;486;p48"/>
          <p:cNvPicPr preferRelativeResize="0"/>
          <p:nvPr/>
        </p:nvPicPr>
        <p:blipFill rotWithShape="1">
          <a:blip r:embed="rId3">
            <a:alphaModFix/>
          </a:blip>
          <a:srcRect b="0" l="0" r="0" t="0"/>
          <a:stretch/>
        </p:blipFill>
        <p:spPr>
          <a:xfrm>
            <a:off x="5419225" y="1876925"/>
            <a:ext cx="2486524" cy="16242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Semi-Supervised Learning with GANs</a:t>
            </a:r>
            <a:endParaRPr/>
          </a:p>
        </p:txBody>
      </p:sp>
      <p:sp>
        <p:nvSpPr>
          <p:cNvPr id="492" name="Google Shape;492;p49"/>
          <p:cNvSpPr/>
          <p:nvPr/>
        </p:nvSpPr>
        <p:spPr>
          <a:xfrm>
            <a:off x="1986750" y="2990625"/>
            <a:ext cx="15672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Generator</a:t>
            </a:r>
            <a:endParaRPr b="0" i="0" sz="1400" u="none" cap="none" strike="noStrike">
              <a:solidFill>
                <a:srgbClr val="000000"/>
              </a:solidFill>
              <a:latin typeface="Arial"/>
              <a:ea typeface="Arial"/>
              <a:cs typeface="Arial"/>
              <a:sym typeface="Arial"/>
            </a:endParaRPr>
          </a:p>
        </p:txBody>
      </p:sp>
      <p:sp>
        <p:nvSpPr>
          <p:cNvPr id="493" name="Google Shape;493;p49"/>
          <p:cNvSpPr/>
          <p:nvPr/>
        </p:nvSpPr>
        <p:spPr>
          <a:xfrm>
            <a:off x="5436750" y="2179900"/>
            <a:ext cx="1657500" cy="71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Discriminator</a:t>
            </a:r>
            <a:endParaRPr b="0" i="0" sz="1400" u="none" cap="none" strike="noStrike">
              <a:solidFill>
                <a:srgbClr val="000000"/>
              </a:solidFill>
              <a:latin typeface="Arial"/>
              <a:ea typeface="Arial"/>
              <a:cs typeface="Arial"/>
              <a:sym typeface="Arial"/>
            </a:endParaRPr>
          </a:p>
        </p:txBody>
      </p:sp>
      <p:cxnSp>
        <p:nvCxnSpPr>
          <p:cNvPr id="494" name="Google Shape;494;p49"/>
          <p:cNvCxnSpPr>
            <a:endCxn id="492" idx="1"/>
          </p:cNvCxnSpPr>
          <p:nvPr/>
        </p:nvCxnSpPr>
        <p:spPr>
          <a:xfrm>
            <a:off x="1437150" y="3323925"/>
            <a:ext cx="549600" cy="13500"/>
          </a:xfrm>
          <a:prstGeom prst="straightConnector1">
            <a:avLst/>
          </a:prstGeom>
          <a:noFill/>
          <a:ln cap="flat" cmpd="sng" w="9525">
            <a:solidFill>
              <a:schemeClr val="dk2"/>
            </a:solidFill>
            <a:prstDash val="solid"/>
            <a:round/>
            <a:headEnd len="sm" w="sm" type="none"/>
            <a:tailEnd len="med" w="med" type="triangle"/>
          </a:ln>
        </p:spPr>
      </p:cxnSp>
      <p:cxnSp>
        <p:nvCxnSpPr>
          <p:cNvPr id="495" name="Google Shape;495;p49"/>
          <p:cNvCxnSpPr>
            <a:stCxn id="492" idx="3"/>
          </p:cNvCxnSpPr>
          <p:nvPr/>
        </p:nvCxnSpPr>
        <p:spPr>
          <a:xfrm>
            <a:off x="3553950" y="3337425"/>
            <a:ext cx="630600" cy="274800"/>
          </a:xfrm>
          <a:prstGeom prst="straightConnector1">
            <a:avLst/>
          </a:prstGeom>
          <a:noFill/>
          <a:ln cap="flat" cmpd="sng" w="9525">
            <a:solidFill>
              <a:schemeClr val="dk2"/>
            </a:solidFill>
            <a:prstDash val="solid"/>
            <a:round/>
            <a:headEnd len="sm" w="sm" type="none"/>
            <a:tailEnd len="med" w="med" type="triangle"/>
          </a:ln>
        </p:spPr>
      </p:cxnSp>
      <p:cxnSp>
        <p:nvCxnSpPr>
          <p:cNvPr id="496" name="Google Shape;496;p49"/>
          <p:cNvCxnSpPr>
            <a:endCxn id="493" idx="1"/>
          </p:cNvCxnSpPr>
          <p:nvPr/>
        </p:nvCxnSpPr>
        <p:spPr>
          <a:xfrm flipH="1" rot="10800000">
            <a:off x="4761150" y="2535700"/>
            <a:ext cx="675600" cy="914400"/>
          </a:xfrm>
          <a:prstGeom prst="straightConnector1">
            <a:avLst/>
          </a:prstGeom>
          <a:noFill/>
          <a:ln cap="flat" cmpd="sng" w="9525">
            <a:solidFill>
              <a:schemeClr val="dk2"/>
            </a:solidFill>
            <a:prstDash val="solid"/>
            <a:round/>
            <a:headEnd len="sm" w="sm" type="none"/>
            <a:tailEnd len="med" w="med" type="triangle"/>
          </a:ln>
        </p:spPr>
      </p:cxnSp>
      <p:cxnSp>
        <p:nvCxnSpPr>
          <p:cNvPr id="497" name="Google Shape;497;p49"/>
          <p:cNvCxnSpPr>
            <a:endCxn id="493" idx="1"/>
          </p:cNvCxnSpPr>
          <p:nvPr/>
        </p:nvCxnSpPr>
        <p:spPr>
          <a:xfrm>
            <a:off x="2022750" y="2134900"/>
            <a:ext cx="3414000" cy="400800"/>
          </a:xfrm>
          <a:prstGeom prst="straightConnector1">
            <a:avLst/>
          </a:prstGeom>
          <a:noFill/>
          <a:ln cap="flat" cmpd="sng" w="9525">
            <a:solidFill>
              <a:schemeClr val="dk2"/>
            </a:solidFill>
            <a:prstDash val="solid"/>
            <a:round/>
            <a:headEnd len="sm" w="sm" type="none"/>
            <a:tailEnd len="med" w="med" type="triangle"/>
          </a:ln>
        </p:spPr>
      </p:cxnSp>
      <p:cxnSp>
        <p:nvCxnSpPr>
          <p:cNvPr id="498" name="Google Shape;498;p49"/>
          <p:cNvCxnSpPr>
            <a:endCxn id="493" idx="1"/>
          </p:cNvCxnSpPr>
          <p:nvPr/>
        </p:nvCxnSpPr>
        <p:spPr>
          <a:xfrm>
            <a:off x="3211650" y="1612300"/>
            <a:ext cx="2225100" cy="923400"/>
          </a:xfrm>
          <a:prstGeom prst="straightConnector1">
            <a:avLst/>
          </a:prstGeom>
          <a:noFill/>
          <a:ln cap="flat" cmpd="sng" w="9525">
            <a:solidFill>
              <a:schemeClr val="dk2"/>
            </a:solidFill>
            <a:prstDash val="solid"/>
            <a:round/>
            <a:headEnd len="sm" w="sm" type="none"/>
            <a:tailEnd len="med" w="med" type="triangle"/>
          </a:ln>
        </p:spPr>
      </p:cxnSp>
      <p:sp>
        <p:nvSpPr>
          <p:cNvPr id="499" name="Google Shape;499;p49"/>
          <p:cNvSpPr txBox="1"/>
          <p:nvPr/>
        </p:nvSpPr>
        <p:spPr>
          <a:xfrm>
            <a:off x="761675" y="3139025"/>
            <a:ext cx="6756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Noise</a:t>
            </a:r>
            <a:endParaRPr b="0" i="0" sz="1400" u="none" cap="none" strike="noStrike">
              <a:solidFill>
                <a:srgbClr val="000000"/>
              </a:solidFill>
              <a:latin typeface="Helvetica Neue"/>
              <a:ea typeface="Helvetica Neue"/>
              <a:cs typeface="Helvetica Neue"/>
              <a:sym typeface="Helvetica Neue"/>
            </a:endParaRPr>
          </a:p>
        </p:txBody>
      </p:sp>
      <p:sp>
        <p:nvSpPr>
          <p:cNvPr id="500" name="Google Shape;500;p49"/>
          <p:cNvSpPr txBox="1"/>
          <p:nvPr/>
        </p:nvSpPr>
        <p:spPr>
          <a:xfrm>
            <a:off x="4220700" y="3486050"/>
            <a:ext cx="10449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FA2ED"/>
                </a:solidFill>
                <a:latin typeface="Helvetica Neue"/>
                <a:ea typeface="Helvetica Neue"/>
                <a:cs typeface="Helvetica Neue"/>
                <a:sym typeface="Helvetica Neue"/>
              </a:rPr>
              <a:t>Fake data with no labels</a:t>
            </a:r>
            <a:endParaRPr b="0" i="0" sz="1400" u="none" cap="none" strike="noStrike">
              <a:solidFill>
                <a:srgbClr val="1FA2ED"/>
              </a:solidFill>
              <a:latin typeface="Helvetica Neue"/>
              <a:ea typeface="Helvetica Neue"/>
              <a:cs typeface="Helvetica Neue"/>
              <a:sym typeface="Helvetica Neue"/>
            </a:endParaRPr>
          </a:p>
        </p:txBody>
      </p:sp>
      <p:sp>
        <p:nvSpPr>
          <p:cNvPr id="501" name="Google Shape;501;p49"/>
          <p:cNvSpPr txBox="1"/>
          <p:nvPr/>
        </p:nvSpPr>
        <p:spPr>
          <a:xfrm>
            <a:off x="1013725" y="1860100"/>
            <a:ext cx="9729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Real data with labels</a:t>
            </a:r>
            <a:endParaRPr b="0" i="0" sz="1400" u="none" cap="none" strike="noStrike">
              <a:solidFill>
                <a:srgbClr val="000000"/>
              </a:solidFill>
              <a:latin typeface="Helvetica Neue"/>
              <a:ea typeface="Helvetica Neue"/>
              <a:cs typeface="Helvetica Neue"/>
              <a:sym typeface="Helvetica Neue"/>
            </a:endParaRPr>
          </a:p>
        </p:txBody>
      </p:sp>
      <p:sp>
        <p:nvSpPr>
          <p:cNvPr id="502" name="Google Shape;502;p49"/>
          <p:cNvSpPr txBox="1"/>
          <p:nvPr/>
        </p:nvSpPr>
        <p:spPr>
          <a:xfrm>
            <a:off x="2383075" y="1306150"/>
            <a:ext cx="97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Helvetica Neue"/>
                <a:ea typeface="Helvetica Neue"/>
                <a:cs typeface="Helvetica Neue"/>
                <a:sym typeface="Helvetica Neue"/>
              </a:rPr>
              <a:t>Real data with no labels</a:t>
            </a:r>
            <a:endParaRPr b="0" i="0" sz="1400" u="none" cap="none" strike="noStrike">
              <a:solidFill>
                <a:srgbClr val="4A86E8"/>
              </a:solidFill>
              <a:latin typeface="Helvetica Neue"/>
              <a:ea typeface="Helvetica Neue"/>
              <a:cs typeface="Helvetica Neue"/>
              <a:sym typeface="Helvetica Neue"/>
            </a:endParaRPr>
          </a:p>
        </p:txBody>
      </p:sp>
      <p:cxnSp>
        <p:nvCxnSpPr>
          <p:cNvPr id="503" name="Google Shape;503;p49"/>
          <p:cNvCxnSpPr>
            <a:stCxn id="493" idx="3"/>
          </p:cNvCxnSpPr>
          <p:nvPr/>
        </p:nvCxnSpPr>
        <p:spPr>
          <a:xfrm>
            <a:off x="7094250" y="2535700"/>
            <a:ext cx="684600" cy="13500"/>
          </a:xfrm>
          <a:prstGeom prst="straightConnector1">
            <a:avLst/>
          </a:prstGeom>
          <a:noFill/>
          <a:ln cap="flat" cmpd="sng" w="9525">
            <a:solidFill>
              <a:schemeClr val="dk2"/>
            </a:solidFill>
            <a:prstDash val="solid"/>
            <a:round/>
            <a:headEnd len="sm" w="sm" type="none"/>
            <a:tailEnd len="med" w="med" type="triangle"/>
          </a:ln>
        </p:spPr>
      </p:cxnSp>
      <p:sp>
        <p:nvSpPr>
          <p:cNvPr id="504" name="Google Shape;504;p49"/>
          <p:cNvSpPr txBox="1"/>
          <p:nvPr/>
        </p:nvSpPr>
        <p:spPr>
          <a:xfrm>
            <a:off x="7814825" y="2251975"/>
            <a:ext cx="774600" cy="7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Fake or real</a:t>
            </a:r>
            <a:endParaRPr b="0" i="0" sz="1400" u="none" cap="none" strike="noStrike">
              <a:solidFill>
                <a:srgbClr val="000000"/>
              </a:solidFill>
              <a:latin typeface="Helvetica Neue"/>
              <a:ea typeface="Helvetica Neue"/>
              <a:cs typeface="Helvetica Neue"/>
              <a:sym typeface="Helvetica Neue"/>
            </a:endParaRPr>
          </a:p>
        </p:txBody>
      </p:sp>
      <p:sp>
        <p:nvSpPr>
          <p:cNvPr id="505" name="Google Shape;505;p49"/>
          <p:cNvSpPr txBox="1"/>
          <p:nvPr/>
        </p:nvSpPr>
        <p:spPr>
          <a:xfrm>
            <a:off x="6959100" y="3197800"/>
            <a:ext cx="1513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Helvetica Neue"/>
                <a:ea typeface="Helvetica Neue"/>
                <a:cs typeface="Helvetica Neue"/>
                <a:sym typeface="Helvetica Neue"/>
              </a:rPr>
              <a:t>Binary Classification??</a:t>
            </a:r>
            <a:endParaRPr b="0" i="0" sz="1400" u="none" cap="none" strike="noStrike">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Helvetica Neue"/>
                <a:ea typeface="Helvetica Neue"/>
                <a:cs typeface="Helvetica Neue"/>
                <a:sym typeface="Helvetica Neue"/>
              </a:rPr>
              <a:t>No!!</a:t>
            </a:r>
            <a:endParaRPr b="0" i="0" sz="1400" u="none" cap="none" strike="noStrike">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Helvetica Neue"/>
                <a:ea typeface="Helvetica Neue"/>
                <a:cs typeface="Helvetica Neue"/>
                <a:sym typeface="Helvetica Neue"/>
              </a:rPr>
              <a:t>Its a multilabel classification </a:t>
            </a:r>
            <a:endParaRPr b="0" i="0" sz="1400" u="none" cap="none" strike="noStrike">
              <a:solidFill>
                <a:srgbClr val="FF000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Multilabel Classification?</a:t>
            </a:r>
            <a:endParaRPr/>
          </a:p>
        </p:txBody>
      </p:sp>
      <p:sp>
        <p:nvSpPr>
          <p:cNvPr id="511" name="Google Shape;51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Real or Fake?</a:t>
            </a:r>
            <a:endParaRPr/>
          </a:p>
          <a:p>
            <a:pPr indent="-342900" lvl="0" marL="457200" rtl="0" algn="l">
              <a:lnSpc>
                <a:spcPct val="115000"/>
              </a:lnSpc>
              <a:spcBef>
                <a:spcPts val="0"/>
              </a:spcBef>
              <a:spcAft>
                <a:spcPts val="0"/>
              </a:spcAft>
              <a:buSzPts val="1800"/>
              <a:buAutoNum type="arabicPeriod"/>
            </a:pPr>
            <a:r>
              <a:rPr lang="en"/>
              <a:t>Probability of a number (0,1,2,3…..9)</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do we train?</a:t>
            </a:r>
            <a:endParaRPr/>
          </a:p>
        </p:txBody>
      </p:sp>
      <p:sp>
        <p:nvSpPr>
          <p:cNvPr id="517" name="Google Shape;517;p51"/>
          <p:cNvSpPr/>
          <p:nvPr/>
        </p:nvSpPr>
        <p:spPr>
          <a:xfrm>
            <a:off x="1986750" y="2990625"/>
            <a:ext cx="15672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Generator</a:t>
            </a:r>
            <a:endParaRPr b="0" i="0" sz="1400" u="none" cap="none" strike="noStrike">
              <a:solidFill>
                <a:srgbClr val="000000"/>
              </a:solidFill>
              <a:latin typeface="Arial"/>
              <a:ea typeface="Arial"/>
              <a:cs typeface="Arial"/>
              <a:sym typeface="Arial"/>
            </a:endParaRPr>
          </a:p>
        </p:txBody>
      </p:sp>
      <p:sp>
        <p:nvSpPr>
          <p:cNvPr id="518" name="Google Shape;518;p51"/>
          <p:cNvSpPr/>
          <p:nvPr/>
        </p:nvSpPr>
        <p:spPr>
          <a:xfrm>
            <a:off x="4913900" y="2179900"/>
            <a:ext cx="1344600" cy="71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Discriminator</a:t>
            </a:r>
            <a:endParaRPr b="0" i="0" sz="1400" u="none" cap="none" strike="noStrike">
              <a:solidFill>
                <a:srgbClr val="000000"/>
              </a:solidFill>
              <a:latin typeface="Arial"/>
              <a:ea typeface="Arial"/>
              <a:cs typeface="Arial"/>
              <a:sym typeface="Arial"/>
            </a:endParaRPr>
          </a:p>
        </p:txBody>
      </p:sp>
      <p:cxnSp>
        <p:nvCxnSpPr>
          <p:cNvPr id="519" name="Google Shape;519;p51"/>
          <p:cNvCxnSpPr>
            <a:endCxn id="517" idx="1"/>
          </p:cNvCxnSpPr>
          <p:nvPr/>
        </p:nvCxnSpPr>
        <p:spPr>
          <a:xfrm>
            <a:off x="1437150" y="3323925"/>
            <a:ext cx="549600" cy="13500"/>
          </a:xfrm>
          <a:prstGeom prst="straightConnector1">
            <a:avLst/>
          </a:prstGeom>
          <a:noFill/>
          <a:ln cap="flat" cmpd="sng" w="9525">
            <a:solidFill>
              <a:schemeClr val="dk2"/>
            </a:solidFill>
            <a:prstDash val="solid"/>
            <a:round/>
            <a:headEnd len="sm" w="sm" type="none"/>
            <a:tailEnd len="med" w="med" type="triangle"/>
          </a:ln>
        </p:spPr>
      </p:cxnSp>
      <p:cxnSp>
        <p:nvCxnSpPr>
          <p:cNvPr id="520" name="Google Shape;520;p51"/>
          <p:cNvCxnSpPr>
            <a:stCxn id="517" idx="3"/>
          </p:cNvCxnSpPr>
          <p:nvPr/>
        </p:nvCxnSpPr>
        <p:spPr>
          <a:xfrm>
            <a:off x="3553950" y="3337425"/>
            <a:ext cx="630600" cy="274800"/>
          </a:xfrm>
          <a:prstGeom prst="straightConnector1">
            <a:avLst/>
          </a:prstGeom>
          <a:noFill/>
          <a:ln cap="flat" cmpd="sng" w="9525">
            <a:solidFill>
              <a:schemeClr val="dk2"/>
            </a:solidFill>
            <a:prstDash val="solid"/>
            <a:round/>
            <a:headEnd len="sm" w="sm" type="none"/>
            <a:tailEnd len="med" w="med" type="triangle"/>
          </a:ln>
        </p:spPr>
      </p:cxnSp>
      <p:cxnSp>
        <p:nvCxnSpPr>
          <p:cNvPr id="521" name="Google Shape;521;p51"/>
          <p:cNvCxnSpPr>
            <a:endCxn id="518" idx="1"/>
          </p:cNvCxnSpPr>
          <p:nvPr/>
        </p:nvCxnSpPr>
        <p:spPr>
          <a:xfrm flipH="1" rot="10800000">
            <a:off x="4238300" y="2535700"/>
            <a:ext cx="675600" cy="914400"/>
          </a:xfrm>
          <a:prstGeom prst="straightConnector1">
            <a:avLst/>
          </a:prstGeom>
          <a:noFill/>
          <a:ln cap="flat" cmpd="sng" w="9525">
            <a:solidFill>
              <a:schemeClr val="dk2"/>
            </a:solidFill>
            <a:prstDash val="solid"/>
            <a:round/>
            <a:headEnd len="sm" w="sm" type="none"/>
            <a:tailEnd len="med" w="med" type="triangle"/>
          </a:ln>
        </p:spPr>
      </p:cxnSp>
      <p:cxnSp>
        <p:nvCxnSpPr>
          <p:cNvPr id="522" name="Google Shape;522;p51"/>
          <p:cNvCxnSpPr>
            <a:endCxn id="518" idx="1"/>
          </p:cNvCxnSpPr>
          <p:nvPr/>
        </p:nvCxnSpPr>
        <p:spPr>
          <a:xfrm>
            <a:off x="1499900" y="2134900"/>
            <a:ext cx="3414000" cy="400800"/>
          </a:xfrm>
          <a:prstGeom prst="straightConnector1">
            <a:avLst/>
          </a:prstGeom>
          <a:noFill/>
          <a:ln cap="flat" cmpd="sng" w="9525">
            <a:solidFill>
              <a:schemeClr val="dk2"/>
            </a:solidFill>
            <a:prstDash val="solid"/>
            <a:round/>
            <a:headEnd len="sm" w="sm" type="none"/>
            <a:tailEnd len="med" w="med" type="triangle"/>
          </a:ln>
        </p:spPr>
      </p:cxnSp>
      <p:cxnSp>
        <p:nvCxnSpPr>
          <p:cNvPr id="523" name="Google Shape;523;p51"/>
          <p:cNvCxnSpPr>
            <a:endCxn id="518" idx="1"/>
          </p:cNvCxnSpPr>
          <p:nvPr/>
        </p:nvCxnSpPr>
        <p:spPr>
          <a:xfrm>
            <a:off x="2688800" y="1612300"/>
            <a:ext cx="2225100" cy="923400"/>
          </a:xfrm>
          <a:prstGeom prst="straightConnector1">
            <a:avLst/>
          </a:prstGeom>
          <a:noFill/>
          <a:ln cap="flat" cmpd="sng" w="9525">
            <a:solidFill>
              <a:schemeClr val="dk2"/>
            </a:solidFill>
            <a:prstDash val="solid"/>
            <a:round/>
            <a:headEnd len="sm" w="sm" type="none"/>
            <a:tailEnd len="med" w="med" type="triangle"/>
          </a:ln>
        </p:spPr>
      </p:cxnSp>
      <p:sp>
        <p:nvSpPr>
          <p:cNvPr id="524" name="Google Shape;524;p51"/>
          <p:cNvSpPr txBox="1"/>
          <p:nvPr/>
        </p:nvSpPr>
        <p:spPr>
          <a:xfrm>
            <a:off x="761675" y="3139025"/>
            <a:ext cx="6756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Noise</a:t>
            </a:r>
            <a:endParaRPr b="0" i="0" sz="1400" u="none" cap="none" strike="noStrike">
              <a:solidFill>
                <a:srgbClr val="000000"/>
              </a:solidFill>
              <a:latin typeface="Helvetica Neue"/>
              <a:ea typeface="Helvetica Neue"/>
              <a:cs typeface="Helvetica Neue"/>
              <a:sym typeface="Helvetica Neue"/>
            </a:endParaRPr>
          </a:p>
        </p:txBody>
      </p:sp>
      <p:sp>
        <p:nvSpPr>
          <p:cNvPr id="525" name="Google Shape;525;p51"/>
          <p:cNvSpPr txBox="1"/>
          <p:nvPr/>
        </p:nvSpPr>
        <p:spPr>
          <a:xfrm>
            <a:off x="4220700" y="3486050"/>
            <a:ext cx="10449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FA2ED"/>
                </a:solidFill>
                <a:latin typeface="Helvetica Neue"/>
                <a:ea typeface="Helvetica Neue"/>
                <a:cs typeface="Helvetica Neue"/>
                <a:sym typeface="Helvetica Neue"/>
              </a:rPr>
              <a:t>Fake data with no labels</a:t>
            </a:r>
            <a:endParaRPr b="0" i="0" sz="1400" u="none" cap="none" strike="noStrike">
              <a:solidFill>
                <a:srgbClr val="1FA2ED"/>
              </a:solidFill>
              <a:latin typeface="Helvetica Neue"/>
              <a:ea typeface="Helvetica Neue"/>
              <a:cs typeface="Helvetica Neue"/>
              <a:sym typeface="Helvetica Neue"/>
            </a:endParaRPr>
          </a:p>
        </p:txBody>
      </p:sp>
      <p:sp>
        <p:nvSpPr>
          <p:cNvPr id="526" name="Google Shape;526;p51"/>
          <p:cNvSpPr txBox="1"/>
          <p:nvPr/>
        </p:nvSpPr>
        <p:spPr>
          <a:xfrm>
            <a:off x="1013725" y="1860100"/>
            <a:ext cx="9729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Real data with labels</a:t>
            </a:r>
            <a:endParaRPr b="0" i="0" sz="1400" u="none" cap="none" strike="noStrike">
              <a:solidFill>
                <a:srgbClr val="000000"/>
              </a:solidFill>
              <a:latin typeface="Helvetica Neue"/>
              <a:ea typeface="Helvetica Neue"/>
              <a:cs typeface="Helvetica Neue"/>
              <a:sym typeface="Helvetica Neue"/>
            </a:endParaRPr>
          </a:p>
        </p:txBody>
      </p:sp>
      <p:sp>
        <p:nvSpPr>
          <p:cNvPr id="527" name="Google Shape;527;p51"/>
          <p:cNvSpPr txBox="1"/>
          <p:nvPr/>
        </p:nvSpPr>
        <p:spPr>
          <a:xfrm>
            <a:off x="2383075" y="1306150"/>
            <a:ext cx="97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Helvetica Neue"/>
                <a:ea typeface="Helvetica Neue"/>
                <a:cs typeface="Helvetica Neue"/>
                <a:sym typeface="Helvetica Neue"/>
              </a:rPr>
              <a:t>Real data with no labels</a:t>
            </a:r>
            <a:endParaRPr b="0" i="0" sz="1400" u="none" cap="none" strike="noStrike">
              <a:solidFill>
                <a:srgbClr val="4A86E8"/>
              </a:solidFill>
              <a:latin typeface="Helvetica Neue"/>
              <a:ea typeface="Helvetica Neue"/>
              <a:cs typeface="Helvetica Neue"/>
              <a:sym typeface="Helvetica Neue"/>
            </a:endParaRPr>
          </a:p>
        </p:txBody>
      </p:sp>
      <p:cxnSp>
        <p:nvCxnSpPr>
          <p:cNvPr id="528" name="Google Shape;528;p51"/>
          <p:cNvCxnSpPr>
            <a:stCxn id="518" idx="3"/>
          </p:cNvCxnSpPr>
          <p:nvPr/>
        </p:nvCxnSpPr>
        <p:spPr>
          <a:xfrm>
            <a:off x="6258500" y="2535700"/>
            <a:ext cx="857100" cy="27000"/>
          </a:xfrm>
          <a:prstGeom prst="straightConnector1">
            <a:avLst/>
          </a:prstGeom>
          <a:noFill/>
          <a:ln cap="flat" cmpd="sng" w="9525">
            <a:solidFill>
              <a:schemeClr val="dk2"/>
            </a:solidFill>
            <a:prstDash val="solid"/>
            <a:round/>
            <a:headEnd len="sm" w="sm" type="none"/>
            <a:tailEnd len="med" w="med" type="triangle"/>
          </a:ln>
        </p:spPr>
      </p:cxnSp>
      <p:cxnSp>
        <p:nvCxnSpPr>
          <p:cNvPr id="529" name="Google Shape;529;p51"/>
          <p:cNvCxnSpPr>
            <a:stCxn id="518" idx="3"/>
          </p:cNvCxnSpPr>
          <p:nvPr/>
        </p:nvCxnSpPr>
        <p:spPr>
          <a:xfrm flipH="1" rot="10800000">
            <a:off x="6258500" y="1967200"/>
            <a:ext cx="544800" cy="568500"/>
          </a:xfrm>
          <a:prstGeom prst="straightConnector1">
            <a:avLst/>
          </a:prstGeom>
          <a:noFill/>
          <a:ln cap="flat" cmpd="sng" w="9525">
            <a:solidFill>
              <a:schemeClr val="dk2"/>
            </a:solidFill>
            <a:prstDash val="solid"/>
            <a:round/>
            <a:headEnd len="sm" w="sm" type="none"/>
            <a:tailEnd len="med" w="med" type="triangle"/>
          </a:ln>
        </p:spPr>
      </p:cxnSp>
      <p:cxnSp>
        <p:nvCxnSpPr>
          <p:cNvPr id="530" name="Google Shape;530;p51"/>
          <p:cNvCxnSpPr>
            <a:stCxn id="518" idx="3"/>
          </p:cNvCxnSpPr>
          <p:nvPr/>
        </p:nvCxnSpPr>
        <p:spPr>
          <a:xfrm>
            <a:off x="6258500" y="2535700"/>
            <a:ext cx="617100" cy="622500"/>
          </a:xfrm>
          <a:prstGeom prst="straightConnector1">
            <a:avLst/>
          </a:prstGeom>
          <a:noFill/>
          <a:ln cap="flat" cmpd="sng" w="9525">
            <a:solidFill>
              <a:schemeClr val="dk2"/>
            </a:solidFill>
            <a:prstDash val="solid"/>
            <a:round/>
            <a:headEnd len="sm" w="sm" type="none"/>
            <a:tailEnd len="med" w="med" type="triangle"/>
          </a:ln>
        </p:spPr>
      </p:cxnSp>
      <p:sp>
        <p:nvSpPr>
          <p:cNvPr id="531" name="Google Shape;531;p51"/>
          <p:cNvSpPr/>
          <p:nvPr/>
        </p:nvSpPr>
        <p:spPr>
          <a:xfrm>
            <a:off x="6875600" y="1444175"/>
            <a:ext cx="1705200" cy="4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real or Fake</a:t>
            </a:r>
            <a:endParaRPr b="0" i="0" sz="1400" u="none" cap="none" strike="noStrike">
              <a:solidFill>
                <a:srgbClr val="000000"/>
              </a:solidFill>
              <a:latin typeface="Arial"/>
              <a:ea typeface="Arial"/>
              <a:cs typeface="Arial"/>
              <a:sym typeface="Arial"/>
            </a:endParaRPr>
          </a:p>
        </p:txBody>
      </p:sp>
      <p:sp>
        <p:nvSpPr>
          <p:cNvPr id="532" name="Google Shape;532;p51"/>
          <p:cNvSpPr/>
          <p:nvPr/>
        </p:nvSpPr>
        <p:spPr>
          <a:xfrm>
            <a:off x="7115600" y="2049725"/>
            <a:ext cx="1641300" cy="92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MNIST Classification(0 to9)</a:t>
            </a:r>
            <a:endParaRPr b="0" i="0" sz="1400" u="none" cap="none" strike="noStrike">
              <a:solidFill>
                <a:srgbClr val="000000"/>
              </a:solidFill>
              <a:latin typeface="Arial"/>
              <a:ea typeface="Arial"/>
              <a:cs typeface="Arial"/>
              <a:sym typeface="Arial"/>
            </a:endParaRPr>
          </a:p>
        </p:txBody>
      </p:sp>
      <p:sp>
        <p:nvSpPr>
          <p:cNvPr id="533" name="Google Shape;533;p51"/>
          <p:cNvSpPr/>
          <p:nvPr/>
        </p:nvSpPr>
        <p:spPr>
          <a:xfrm>
            <a:off x="7015350" y="3211425"/>
            <a:ext cx="1705200" cy="4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generator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do we train?</a:t>
            </a:r>
            <a:endParaRPr/>
          </a:p>
        </p:txBody>
      </p:sp>
      <p:sp>
        <p:nvSpPr>
          <p:cNvPr id="539" name="Google Shape;539;p52"/>
          <p:cNvSpPr/>
          <p:nvPr/>
        </p:nvSpPr>
        <p:spPr>
          <a:xfrm>
            <a:off x="1986750" y="2990625"/>
            <a:ext cx="15672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Generator</a:t>
            </a:r>
            <a:endParaRPr b="0" i="0" sz="1400" u="none" cap="none" strike="noStrike">
              <a:solidFill>
                <a:srgbClr val="000000"/>
              </a:solidFill>
              <a:latin typeface="Arial"/>
              <a:ea typeface="Arial"/>
              <a:cs typeface="Arial"/>
              <a:sym typeface="Arial"/>
            </a:endParaRPr>
          </a:p>
        </p:txBody>
      </p:sp>
      <p:sp>
        <p:nvSpPr>
          <p:cNvPr id="540" name="Google Shape;540;p52"/>
          <p:cNvSpPr/>
          <p:nvPr/>
        </p:nvSpPr>
        <p:spPr>
          <a:xfrm>
            <a:off x="4913900" y="2179900"/>
            <a:ext cx="1344600" cy="71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Discriminator</a:t>
            </a:r>
            <a:endParaRPr b="0" i="0" sz="1400" u="none" cap="none" strike="noStrike">
              <a:solidFill>
                <a:srgbClr val="000000"/>
              </a:solidFill>
              <a:latin typeface="Arial"/>
              <a:ea typeface="Arial"/>
              <a:cs typeface="Arial"/>
              <a:sym typeface="Arial"/>
            </a:endParaRPr>
          </a:p>
        </p:txBody>
      </p:sp>
      <p:cxnSp>
        <p:nvCxnSpPr>
          <p:cNvPr id="541" name="Google Shape;541;p52"/>
          <p:cNvCxnSpPr>
            <a:endCxn id="539" idx="1"/>
          </p:cNvCxnSpPr>
          <p:nvPr/>
        </p:nvCxnSpPr>
        <p:spPr>
          <a:xfrm>
            <a:off x="1437150" y="3323925"/>
            <a:ext cx="549600" cy="13500"/>
          </a:xfrm>
          <a:prstGeom prst="straightConnector1">
            <a:avLst/>
          </a:prstGeom>
          <a:noFill/>
          <a:ln cap="flat" cmpd="sng" w="9525">
            <a:solidFill>
              <a:schemeClr val="dk2"/>
            </a:solidFill>
            <a:prstDash val="solid"/>
            <a:round/>
            <a:headEnd len="sm" w="sm" type="none"/>
            <a:tailEnd len="med" w="med" type="triangle"/>
          </a:ln>
        </p:spPr>
      </p:cxnSp>
      <p:cxnSp>
        <p:nvCxnSpPr>
          <p:cNvPr id="542" name="Google Shape;542;p52"/>
          <p:cNvCxnSpPr>
            <a:stCxn id="539" idx="3"/>
          </p:cNvCxnSpPr>
          <p:nvPr/>
        </p:nvCxnSpPr>
        <p:spPr>
          <a:xfrm>
            <a:off x="3553950" y="3337425"/>
            <a:ext cx="630600" cy="274800"/>
          </a:xfrm>
          <a:prstGeom prst="straightConnector1">
            <a:avLst/>
          </a:prstGeom>
          <a:noFill/>
          <a:ln cap="flat" cmpd="sng" w="9525">
            <a:solidFill>
              <a:schemeClr val="dk2"/>
            </a:solidFill>
            <a:prstDash val="solid"/>
            <a:round/>
            <a:headEnd len="sm" w="sm" type="none"/>
            <a:tailEnd len="med" w="med" type="triangle"/>
          </a:ln>
        </p:spPr>
      </p:cxnSp>
      <p:cxnSp>
        <p:nvCxnSpPr>
          <p:cNvPr id="543" name="Google Shape;543;p52"/>
          <p:cNvCxnSpPr>
            <a:endCxn id="540" idx="1"/>
          </p:cNvCxnSpPr>
          <p:nvPr/>
        </p:nvCxnSpPr>
        <p:spPr>
          <a:xfrm flipH="1" rot="10800000">
            <a:off x="4238300" y="2535700"/>
            <a:ext cx="675600" cy="914400"/>
          </a:xfrm>
          <a:prstGeom prst="straightConnector1">
            <a:avLst/>
          </a:prstGeom>
          <a:noFill/>
          <a:ln cap="flat" cmpd="sng" w="9525">
            <a:solidFill>
              <a:schemeClr val="dk2"/>
            </a:solidFill>
            <a:prstDash val="solid"/>
            <a:round/>
            <a:headEnd len="sm" w="sm" type="none"/>
            <a:tailEnd len="med" w="med" type="triangle"/>
          </a:ln>
        </p:spPr>
      </p:cxnSp>
      <p:cxnSp>
        <p:nvCxnSpPr>
          <p:cNvPr id="544" name="Google Shape;544;p52"/>
          <p:cNvCxnSpPr>
            <a:endCxn id="540" idx="1"/>
          </p:cNvCxnSpPr>
          <p:nvPr/>
        </p:nvCxnSpPr>
        <p:spPr>
          <a:xfrm>
            <a:off x="1499900" y="2134900"/>
            <a:ext cx="3414000" cy="400800"/>
          </a:xfrm>
          <a:prstGeom prst="straightConnector1">
            <a:avLst/>
          </a:prstGeom>
          <a:noFill/>
          <a:ln cap="flat" cmpd="sng" w="9525">
            <a:solidFill>
              <a:schemeClr val="dk2"/>
            </a:solidFill>
            <a:prstDash val="solid"/>
            <a:round/>
            <a:headEnd len="sm" w="sm" type="none"/>
            <a:tailEnd len="med" w="med" type="triangle"/>
          </a:ln>
        </p:spPr>
      </p:cxnSp>
      <p:cxnSp>
        <p:nvCxnSpPr>
          <p:cNvPr id="545" name="Google Shape;545;p52"/>
          <p:cNvCxnSpPr>
            <a:endCxn id="540" idx="1"/>
          </p:cNvCxnSpPr>
          <p:nvPr/>
        </p:nvCxnSpPr>
        <p:spPr>
          <a:xfrm>
            <a:off x="2688800" y="1612300"/>
            <a:ext cx="2225100" cy="923400"/>
          </a:xfrm>
          <a:prstGeom prst="straightConnector1">
            <a:avLst/>
          </a:prstGeom>
          <a:noFill/>
          <a:ln cap="flat" cmpd="sng" w="9525">
            <a:solidFill>
              <a:schemeClr val="dk2"/>
            </a:solidFill>
            <a:prstDash val="solid"/>
            <a:round/>
            <a:headEnd len="sm" w="sm" type="none"/>
            <a:tailEnd len="med" w="med" type="triangle"/>
          </a:ln>
        </p:spPr>
      </p:cxnSp>
      <p:sp>
        <p:nvSpPr>
          <p:cNvPr id="546" name="Google Shape;546;p52"/>
          <p:cNvSpPr txBox="1"/>
          <p:nvPr/>
        </p:nvSpPr>
        <p:spPr>
          <a:xfrm>
            <a:off x="761675" y="3139025"/>
            <a:ext cx="6756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Noise</a:t>
            </a:r>
            <a:endParaRPr b="0" i="0" sz="1400" u="none" cap="none" strike="noStrike">
              <a:solidFill>
                <a:srgbClr val="000000"/>
              </a:solidFill>
              <a:latin typeface="Helvetica Neue"/>
              <a:ea typeface="Helvetica Neue"/>
              <a:cs typeface="Helvetica Neue"/>
              <a:sym typeface="Helvetica Neue"/>
            </a:endParaRPr>
          </a:p>
        </p:txBody>
      </p:sp>
      <p:sp>
        <p:nvSpPr>
          <p:cNvPr id="547" name="Google Shape;547;p52"/>
          <p:cNvSpPr txBox="1"/>
          <p:nvPr/>
        </p:nvSpPr>
        <p:spPr>
          <a:xfrm>
            <a:off x="4184550" y="3413825"/>
            <a:ext cx="1946700" cy="5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FA2ED"/>
                </a:solidFill>
                <a:latin typeface="Helvetica Neue"/>
                <a:ea typeface="Helvetica Neue"/>
                <a:cs typeface="Helvetica Neue"/>
                <a:sym typeface="Helvetica Neue"/>
              </a:rPr>
              <a:t>Fake data with no labels</a:t>
            </a:r>
            <a:endParaRPr b="0" i="0" sz="1400" u="none" cap="none" strike="noStrike">
              <a:solidFill>
                <a:srgbClr val="1FA2ED"/>
              </a:solidFill>
              <a:latin typeface="Helvetica Neue"/>
              <a:ea typeface="Helvetica Neue"/>
              <a:cs typeface="Helvetica Neue"/>
              <a:sym typeface="Helvetica Neue"/>
            </a:endParaRPr>
          </a:p>
        </p:txBody>
      </p:sp>
      <p:sp>
        <p:nvSpPr>
          <p:cNvPr id="548" name="Google Shape;548;p52"/>
          <p:cNvSpPr txBox="1"/>
          <p:nvPr/>
        </p:nvSpPr>
        <p:spPr>
          <a:xfrm>
            <a:off x="1013725" y="1860100"/>
            <a:ext cx="972900" cy="2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Real data with labels</a:t>
            </a:r>
            <a:endParaRPr b="0" i="0" sz="1400" u="none" cap="none" strike="noStrike">
              <a:solidFill>
                <a:srgbClr val="000000"/>
              </a:solidFill>
              <a:latin typeface="Helvetica Neue"/>
              <a:ea typeface="Helvetica Neue"/>
              <a:cs typeface="Helvetica Neue"/>
              <a:sym typeface="Helvetica Neue"/>
            </a:endParaRPr>
          </a:p>
        </p:txBody>
      </p:sp>
      <p:sp>
        <p:nvSpPr>
          <p:cNvPr id="549" name="Google Shape;549;p52"/>
          <p:cNvSpPr txBox="1"/>
          <p:nvPr/>
        </p:nvSpPr>
        <p:spPr>
          <a:xfrm>
            <a:off x="1913825" y="1289963"/>
            <a:ext cx="972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Helvetica Neue"/>
                <a:ea typeface="Helvetica Neue"/>
                <a:cs typeface="Helvetica Neue"/>
                <a:sym typeface="Helvetica Neue"/>
              </a:rPr>
              <a:t>Real data with no labels</a:t>
            </a:r>
            <a:endParaRPr b="0" i="0" sz="1400" u="none" cap="none" strike="noStrike">
              <a:solidFill>
                <a:srgbClr val="4A86E8"/>
              </a:solidFill>
              <a:latin typeface="Helvetica Neue"/>
              <a:ea typeface="Helvetica Neue"/>
              <a:cs typeface="Helvetica Neue"/>
              <a:sym typeface="Helvetica Neue"/>
            </a:endParaRPr>
          </a:p>
        </p:txBody>
      </p:sp>
      <p:cxnSp>
        <p:nvCxnSpPr>
          <p:cNvPr id="550" name="Google Shape;550;p52"/>
          <p:cNvCxnSpPr>
            <a:stCxn id="540" idx="3"/>
          </p:cNvCxnSpPr>
          <p:nvPr/>
        </p:nvCxnSpPr>
        <p:spPr>
          <a:xfrm>
            <a:off x="6258500" y="2535700"/>
            <a:ext cx="857100" cy="27000"/>
          </a:xfrm>
          <a:prstGeom prst="straightConnector1">
            <a:avLst/>
          </a:prstGeom>
          <a:noFill/>
          <a:ln cap="flat" cmpd="sng" w="9525">
            <a:solidFill>
              <a:schemeClr val="dk2"/>
            </a:solidFill>
            <a:prstDash val="solid"/>
            <a:round/>
            <a:headEnd len="sm" w="sm" type="none"/>
            <a:tailEnd len="med" w="med" type="triangle"/>
          </a:ln>
        </p:spPr>
      </p:cxnSp>
      <p:cxnSp>
        <p:nvCxnSpPr>
          <p:cNvPr id="551" name="Google Shape;551;p52"/>
          <p:cNvCxnSpPr>
            <a:stCxn id="540" idx="3"/>
          </p:cNvCxnSpPr>
          <p:nvPr/>
        </p:nvCxnSpPr>
        <p:spPr>
          <a:xfrm flipH="1" rot="10800000">
            <a:off x="6258500" y="1967200"/>
            <a:ext cx="544800" cy="568500"/>
          </a:xfrm>
          <a:prstGeom prst="straightConnector1">
            <a:avLst/>
          </a:prstGeom>
          <a:noFill/>
          <a:ln cap="flat" cmpd="sng" w="9525">
            <a:solidFill>
              <a:schemeClr val="dk2"/>
            </a:solidFill>
            <a:prstDash val="solid"/>
            <a:round/>
            <a:headEnd len="sm" w="sm" type="none"/>
            <a:tailEnd len="med" w="med" type="triangle"/>
          </a:ln>
        </p:spPr>
      </p:cxnSp>
      <p:cxnSp>
        <p:nvCxnSpPr>
          <p:cNvPr id="552" name="Google Shape;552;p52"/>
          <p:cNvCxnSpPr>
            <a:stCxn id="540" idx="3"/>
          </p:cNvCxnSpPr>
          <p:nvPr/>
        </p:nvCxnSpPr>
        <p:spPr>
          <a:xfrm>
            <a:off x="6258500" y="2535700"/>
            <a:ext cx="617100" cy="622500"/>
          </a:xfrm>
          <a:prstGeom prst="straightConnector1">
            <a:avLst/>
          </a:prstGeom>
          <a:noFill/>
          <a:ln cap="flat" cmpd="sng" w="9525">
            <a:solidFill>
              <a:schemeClr val="dk2"/>
            </a:solidFill>
            <a:prstDash val="solid"/>
            <a:round/>
            <a:headEnd len="sm" w="sm" type="none"/>
            <a:tailEnd len="med" w="med" type="triangle"/>
          </a:ln>
        </p:spPr>
      </p:cxnSp>
      <p:sp>
        <p:nvSpPr>
          <p:cNvPr id="553" name="Google Shape;553;p52"/>
          <p:cNvSpPr/>
          <p:nvPr/>
        </p:nvSpPr>
        <p:spPr>
          <a:xfrm>
            <a:off x="6875600" y="1444175"/>
            <a:ext cx="1705200" cy="4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real or Fake</a:t>
            </a:r>
            <a:endParaRPr b="0" i="0" sz="1400" u="none" cap="none" strike="noStrike">
              <a:solidFill>
                <a:srgbClr val="000000"/>
              </a:solidFill>
              <a:latin typeface="Arial"/>
              <a:ea typeface="Arial"/>
              <a:cs typeface="Arial"/>
              <a:sym typeface="Arial"/>
            </a:endParaRPr>
          </a:p>
        </p:txBody>
      </p:sp>
      <p:sp>
        <p:nvSpPr>
          <p:cNvPr id="554" name="Google Shape;554;p52"/>
          <p:cNvSpPr/>
          <p:nvPr/>
        </p:nvSpPr>
        <p:spPr>
          <a:xfrm>
            <a:off x="7115600" y="2049725"/>
            <a:ext cx="1641300" cy="92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MNIST Classification(0 to9)</a:t>
            </a:r>
            <a:endParaRPr b="0" i="0" sz="1400" u="none" cap="none" strike="noStrike">
              <a:solidFill>
                <a:srgbClr val="000000"/>
              </a:solidFill>
              <a:latin typeface="Arial"/>
              <a:ea typeface="Arial"/>
              <a:cs typeface="Arial"/>
              <a:sym typeface="Arial"/>
            </a:endParaRPr>
          </a:p>
        </p:txBody>
      </p:sp>
      <p:sp>
        <p:nvSpPr>
          <p:cNvPr id="555" name="Google Shape;555;p52"/>
          <p:cNvSpPr/>
          <p:nvPr/>
        </p:nvSpPr>
        <p:spPr>
          <a:xfrm>
            <a:off x="7015350" y="3211425"/>
            <a:ext cx="1705200" cy="4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Loss for generator</a:t>
            </a:r>
            <a:endParaRPr b="0" i="0" sz="1400" u="none" cap="none" strike="noStrike">
              <a:solidFill>
                <a:srgbClr val="000000"/>
              </a:solidFill>
              <a:latin typeface="Arial"/>
              <a:ea typeface="Arial"/>
              <a:cs typeface="Arial"/>
              <a:sym typeface="Arial"/>
            </a:endParaRPr>
          </a:p>
        </p:txBody>
      </p:sp>
      <p:sp>
        <p:nvSpPr>
          <p:cNvPr id="556" name="Google Shape;556;p52"/>
          <p:cNvSpPr/>
          <p:nvPr/>
        </p:nvSpPr>
        <p:spPr>
          <a:xfrm>
            <a:off x="4453700" y="1452825"/>
            <a:ext cx="12003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optimizer</a:t>
            </a:r>
            <a:endParaRPr b="0" i="0" sz="1400" u="none" cap="none" strike="noStrike">
              <a:solidFill>
                <a:srgbClr val="000000"/>
              </a:solidFill>
              <a:latin typeface="Arial"/>
              <a:ea typeface="Arial"/>
              <a:cs typeface="Arial"/>
              <a:sym typeface="Arial"/>
            </a:endParaRPr>
          </a:p>
        </p:txBody>
      </p:sp>
      <p:sp>
        <p:nvSpPr>
          <p:cNvPr id="557" name="Google Shape;557;p52"/>
          <p:cNvSpPr/>
          <p:nvPr/>
        </p:nvSpPr>
        <p:spPr>
          <a:xfrm>
            <a:off x="5265825" y="3970425"/>
            <a:ext cx="972900" cy="3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optimizer</a:t>
            </a:r>
            <a:endParaRPr b="0" i="0" sz="1400" u="none" cap="none" strike="noStrike">
              <a:solidFill>
                <a:srgbClr val="000000"/>
              </a:solidFill>
              <a:latin typeface="Arial"/>
              <a:ea typeface="Arial"/>
              <a:cs typeface="Arial"/>
              <a:sym typeface="Arial"/>
            </a:endParaRPr>
          </a:p>
        </p:txBody>
      </p:sp>
      <p:cxnSp>
        <p:nvCxnSpPr>
          <p:cNvPr id="558" name="Google Shape;558;p52"/>
          <p:cNvCxnSpPr>
            <a:stCxn id="553" idx="1"/>
            <a:endCxn id="556" idx="3"/>
          </p:cNvCxnSpPr>
          <p:nvPr/>
        </p:nvCxnSpPr>
        <p:spPr>
          <a:xfrm rot="10800000">
            <a:off x="5654000" y="1590275"/>
            <a:ext cx="1221600" cy="54300"/>
          </a:xfrm>
          <a:prstGeom prst="straightConnector1">
            <a:avLst/>
          </a:prstGeom>
          <a:noFill/>
          <a:ln cap="flat" cmpd="sng" w="9525">
            <a:solidFill>
              <a:srgbClr val="1FA2ED"/>
            </a:solidFill>
            <a:prstDash val="solid"/>
            <a:round/>
            <a:headEnd len="sm" w="sm" type="none"/>
            <a:tailEnd len="med" w="med" type="triangle"/>
          </a:ln>
        </p:spPr>
      </p:cxnSp>
      <p:cxnSp>
        <p:nvCxnSpPr>
          <p:cNvPr id="559" name="Google Shape;559;p52"/>
          <p:cNvCxnSpPr>
            <a:stCxn id="554" idx="1"/>
            <a:endCxn id="556" idx="3"/>
          </p:cNvCxnSpPr>
          <p:nvPr/>
        </p:nvCxnSpPr>
        <p:spPr>
          <a:xfrm rot="10800000">
            <a:off x="5654000" y="1590125"/>
            <a:ext cx="1461600" cy="921300"/>
          </a:xfrm>
          <a:prstGeom prst="straightConnector1">
            <a:avLst/>
          </a:prstGeom>
          <a:noFill/>
          <a:ln cap="flat" cmpd="sng" w="9525">
            <a:solidFill>
              <a:srgbClr val="1FA2ED"/>
            </a:solidFill>
            <a:prstDash val="solid"/>
            <a:round/>
            <a:headEnd len="sm" w="sm" type="none"/>
            <a:tailEnd len="med" w="med" type="triangle"/>
          </a:ln>
        </p:spPr>
      </p:cxnSp>
      <p:cxnSp>
        <p:nvCxnSpPr>
          <p:cNvPr id="560" name="Google Shape;560;p52"/>
          <p:cNvCxnSpPr>
            <a:stCxn id="556" idx="2"/>
            <a:endCxn id="540" idx="0"/>
          </p:cNvCxnSpPr>
          <p:nvPr/>
        </p:nvCxnSpPr>
        <p:spPr>
          <a:xfrm>
            <a:off x="5053850" y="1727625"/>
            <a:ext cx="532200" cy="452400"/>
          </a:xfrm>
          <a:prstGeom prst="straightConnector1">
            <a:avLst/>
          </a:prstGeom>
          <a:noFill/>
          <a:ln cap="flat" cmpd="sng" w="9525">
            <a:solidFill>
              <a:srgbClr val="1FA2ED"/>
            </a:solidFill>
            <a:prstDash val="solid"/>
            <a:round/>
            <a:headEnd len="sm" w="sm" type="none"/>
            <a:tailEnd len="med" w="med" type="triangle"/>
          </a:ln>
        </p:spPr>
      </p:cxnSp>
      <p:cxnSp>
        <p:nvCxnSpPr>
          <p:cNvPr id="561" name="Google Shape;561;p52"/>
          <p:cNvCxnSpPr>
            <a:stCxn id="555" idx="2"/>
            <a:endCxn id="557" idx="3"/>
          </p:cNvCxnSpPr>
          <p:nvPr/>
        </p:nvCxnSpPr>
        <p:spPr>
          <a:xfrm flipH="1">
            <a:off x="6238650" y="3612225"/>
            <a:ext cx="1629300" cy="525300"/>
          </a:xfrm>
          <a:prstGeom prst="straightConnector1">
            <a:avLst/>
          </a:prstGeom>
          <a:noFill/>
          <a:ln cap="flat" cmpd="sng" w="9525">
            <a:solidFill>
              <a:srgbClr val="1FA2ED"/>
            </a:solidFill>
            <a:prstDash val="solid"/>
            <a:round/>
            <a:headEnd len="sm" w="sm" type="none"/>
            <a:tailEnd len="med" w="med" type="triangle"/>
          </a:ln>
        </p:spPr>
      </p:cxnSp>
      <p:cxnSp>
        <p:nvCxnSpPr>
          <p:cNvPr id="562" name="Google Shape;562;p52"/>
          <p:cNvCxnSpPr>
            <a:stCxn id="557" idx="1"/>
            <a:endCxn id="539" idx="2"/>
          </p:cNvCxnSpPr>
          <p:nvPr/>
        </p:nvCxnSpPr>
        <p:spPr>
          <a:xfrm rot="10800000">
            <a:off x="2770425" y="3684075"/>
            <a:ext cx="2495400" cy="453300"/>
          </a:xfrm>
          <a:prstGeom prst="straightConnector1">
            <a:avLst/>
          </a:prstGeom>
          <a:noFill/>
          <a:ln cap="flat" cmpd="sng" w="9525">
            <a:solidFill>
              <a:srgbClr val="1FA2ED"/>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5becd70659_0_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Debug Checklist:</a:t>
            </a:r>
            <a:endParaRPr b="1" sz="1600"/>
          </a:p>
        </p:txBody>
      </p:sp>
      <p:sp>
        <p:nvSpPr>
          <p:cNvPr id="136" name="Google Shape;136;g5becd70659_0_29"/>
          <p:cNvSpPr txBox="1"/>
          <p:nvPr>
            <p:ph idx="1" type="body"/>
          </p:nvPr>
        </p:nvSpPr>
        <p:spPr>
          <a:xfrm>
            <a:off x="311700" y="1152475"/>
            <a:ext cx="8232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20"/>
              </a:spcBef>
              <a:spcAft>
                <a:spcPts val="0"/>
              </a:spcAft>
              <a:buNone/>
            </a:pPr>
            <a:r>
              <a:t/>
            </a:r>
            <a:endParaRPr sz="1600">
              <a:solidFill>
                <a:schemeClr val="dk1"/>
              </a:solidFill>
            </a:endParaRPr>
          </a:p>
          <a:p>
            <a:pPr indent="-330200" lvl="0" marL="457200" rtl="0" algn="l">
              <a:lnSpc>
                <a:spcPct val="100000"/>
              </a:lnSpc>
              <a:spcBef>
                <a:spcPts val="320"/>
              </a:spcBef>
              <a:spcAft>
                <a:spcPts val="0"/>
              </a:spcAft>
              <a:buClr>
                <a:schemeClr val="dk1"/>
              </a:buClr>
              <a:buSzPts val="1600"/>
              <a:buAutoNum type="alphaLcPeriod"/>
            </a:pPr>
            <a:r>
              <a:rPr lang="en" sz="1600">
                <a:solidFill>
                  <a:schemeClr val="dk1"/>
                </a:solidFill>
              </a:rPr>
              <a:t>Follow the checklist to the letter</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Look at the line number where the code broke</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Search appropriately in Google the error</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Look at stackoverflow, most people have similar errors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Read highly voted Stackoverflow comments only</a:t>
            </a:r>
            <a:endParaRPr sz="1600">
              <a:solidFill>
                <a:schemeClr val="dk1"/>
              </a:solidFill>
            </a:endParaRPr>
          </a:p>
          <a:p>
            <a:pPr indent="0" lvl="0" marL="0" rtl="0" algn="l">
              <a:lnSpc>
                <a:spcPct val="100000"/>
              </a:lnSpc>
              <a:spcBef>
                <a:spcPts val="320"/>
              </a:spcBef>
              <a:spcAft>
                <a:spcPts val="0"/>
              </a:spcAft>
              <a:buNone/>
            </a:pPr>
            <a:r>
              <a:t/>
            </a:r>
            <a:endParaRPr sz="1600">
              <a:solidFill>
                <a:schemeClr val="dk1"/>
              </a:solidFill>
            </a:endParaRPr>
          </a:p>
          <a:p>
            <a:pPr indent="0" lvl="0" marL="0" rtl="0" algn="l">
              <a:lnSpc>
                <a:spcPct val="100000"/>
              </a:lnSpc>
              <a:spcBef>
                <a:spcPts val="320"/>
              </a:spcBef>
              <a:spcAft>
                <a:spcPts val="0"/>
              </a:spcAft>
              <a:buNone/>
            </a:pPr>
            <a:r>
              <a:rPr b="1" lang="en" sz="1600">
                <a:solidFill>
                  <a:schemeClr val="dk1"/>
                </a:solidFill>
              </a:rPr>
              <a:t>Outcomes:</a:t>
            </a:r>
            <a:endParaRPr b="1" sz="1600">
              <a:solidFill>
                <a:schemeClr val="dk1"/>
              </a:solidFill>
            </a:endParaRPr>
          </a:p>
          <a:p>
            <a:pPr indent="-330200" lvl="0" marL="457200" rtl="0" algn="l">
              <a:lnSpc>
                <a:spcPct val="100000"/>
              </a:lnSpc>
              <a:spcBef>
                <a:spcPts val="320"/>
              </a:spcBef>
              <a:spcAft>
                <a:spcPts val="0"/>
              </a:spcAft>
              <a:buClr>
                <a:schemeClr val="dk1"/>
              </a:buClr>
              <a:buSzPts val="1600"/>
              <a:buAutoNum type="alphaLcPeriod"/>
            </a:pPr>
            <a:r>
              <a:rPr lang="en" sz="1600">
                <a:solidFill>
                  <a:schemeClr val="dk1"/>
                </a:solidFill>
              </a:rPr>
              <a:t>Atleast 30 lines of Python code/day. Debugged 10 errors. Independently.</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Basic + Bonus. Outline of Machine Learning.</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Positive Frame of mind and ready for the next steps (Decision Trees, Random Forests, Neural Networks)</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Competitive Coding (Kaggle); Academic Research (IISc/IIIT/PGSSP), Startup </a:t>
            </a:r>
            <a:endParaRPr sz="1600">
              <a:solidFill>
                <a:schemeClr val="dk1"/>
              </a:solidFill>
            </a:endParaRPr>
          </a:p>
          <a:p>
            <a:pPr indent="-330200" lvl="0" marL="457200" rtl="0" algn="l">
              <a:lnSpc>
                <a:spcPct val="100000"/>
              </a:lnSpc>
              <a:spcBef>
                <a:spcPts val="0"/>
              </a:spcBef>
              <a:spcAft>
                <a:spcPts val="0"/>
              </a:spcAft>
              <a:buClr>
                <a:schemeClr val="dk1"/>
              </a:buClr>
              <a:buSzPts val="1600"/>
              <a:buAutoNum type="alphaLcPeriod"/>
            </a:pPr>
            <a:r>
              <a:rPr lang="en" sz="1600">
                <a:solidFill>
                  <a:schemeClr val="dk1"/>
                </a:solidFill>
              </a:rPr>
              <a:t>Survey Link towards the end</a:t>
            </a:r>
            <a:endParaRPr sz="16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Losses</a:t>
            </a:r>
            <a:endParaRPr/>
          </a:p>
        </p:txBody>
      </p:sp>
      <p:sp>
        <p:nvSpPr>
          <p:cNvPr id="568" name="Google Shape;56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Binary Classification (Real or Fake) - Binary Cross Entropy</a:t>
            </a:r>
            <a:endParaRPr/>
          </a:p>
          <a:p>
            <a:pPr indent="-342900" lvl="0" marL="457200" rtl="0" algn="l">
              <a:lnSpc>
                <a:spcPct val="115000"/>
              </a:lnSpc>
              <a:spcBef>
                <a:spcPts val="0"/>
              </a:spcBef>
              <a:spcAft>
                <a:spcPts val="0"/>
              </a:spcAft>
              <a:buSzPts val="1800"/>
              <a:buAutoNum type="arabicPeriod"/>
            </a:pPr>
            <a:r>
              <a:rPr lang="en"/>
              <a:t>Loss for MNIST Classification - Categorical Cross Entropy</a:t>
            </a:r>
            <a:endParaRPr/>
          </a:p>
          <a:p>
            <a:pPr indent="-342900" lvl="0" marL="457200" rtl="0" algn="l">
              <a:lnSpc>
                <a:spcPct val="115000"/>
              </a:lnSpc>
              <a:spcBef>
                <a:spcPts val="0"/>
              </a:spcBef>
              <a:spcAft>
                <a:spcPts val="0"/>
              </a:spcAft>
              <a:buSzPts val="1800"/>
              <a:buAutoNum type="arabicPeriod"/>
            </a:pPr>
            <a:r>
              <a:rPr lang="en"/>
              <a:t>Loss for Generator - Binary Cross Entropy</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Semi-Supervised Learning in tensorflow</a:t>
            </a:r>
            <a:endParaRPr/>
          </a:p>
        </p:txBody>
      </p:sp>
      <p:sp>
        <p:nvSpPr>
          <p:cNvPr id="574" name="Google Shape;574;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Notebook!</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Additional Resources</a:t>
            </a:r>
            <a:endParaRPr/>
          </a:p>
        </p:txBody>
      </p:sp>
      <p:sp>
        <p:nvSpPr>
          <p:cNvPr id="580" name="Google Shape;580;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GANs Playground - </a:t>
            </a:r>
            <a:r>
              <a:rPr lang="en" sz="1100" u="sng">
                <a:solidFill>
                  <a:schemeClr val="hlink"/>
                </a:solidFill>
                <a:latin typeface="Arial"/>
                <a:ea typeface="Arial"/>
                <a:cs typeface="Arial"/>
                <a:sym typeface="Arial"/>
                <a:hlinkClick r:id="rId3"/>
              </a:rPr>
              <a:t>https://reiinakano.github.io/gan-playground/</a:t>
            </a:r>
            <a:endParaRPr/>
          </a:p>
          <a:p>
            <a:pPr indent="0" lvl="0" marL="0" rtl="0" algn="l">
              <a:lnSpc>
                <a:spcPct val="115000"/>
              </a:lnSpc>
              <a:spcBef>
                <a:spcPts val="1600"/>
              </a:spcBef>
              <a:spcAft>
                <a:spcPts val="0"/>
              </a:spcAft>
              <a:buSzPts val="1800"/>
              <a:buNone/>
            </a:pPr>
            <a:r>
              <a:rPr lang="en"/>
              <a:t>GANs Comparision - </a:t>
            </a:r>
            <a:r>
              <a:rPr lang="en" sz="1100" u="sng">
                <a:solidFill>
                  <a:schemeClr val="hlink"/>
                </a:solidFill>
                <a:latin typeface="Arial"/>
                <a:ea typeface="Arial"/>
                <a:cs typeface="Arial"/>
                <a:sym typeface="Arial"/>
                <a:hlinkClick r:id="rId4"/>
              </a:rPr>
              <a:t>https://github.com/khanrc/tf.gans-comparison</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586" name="Google Shape;586;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u="sng">
                <a:solidFill>
                  <a:schemeClr val="hlink"/>
                </a:solidFill>
                <a:hlinkClick r:id="rId3"/>
              </a:rPr>
              <a:t>https://jjallaire.github.io/deep-learning-with-r-notebooks/notebooks/8.5-introduction-to-gans.nb.html</a:t>
            </a:r>
            <a:endParaRPr/>
          </a:p>
          <a:p>
            <a:pPr indent="0" lvl="0" marL="0" rtl="0" algn="l">
              <a:lnSpc>
                <a:spcPct val="115000"/>
              </a:lnSpc>
              <a:spcBef>
                <a:spcPts val="1600"/>
              </a:spcBef>
              <a:spcAft>
                <a:spcPts val="0"/>
              </a:spcAft>
              <a:buSzPts val="1800"/>
              <a:buNone/>
            </a:pPr>
            <a:r>
              <a:rPr lang="en" sz="1100" u="sng">
                <a:solidFill>
                  <a:schemeClr val="hlink"/>
                </a:solidFill>
                <a:hlinkClick r:id="rId4"/>
              </a:rPr>
              <a:t>https://medium.com/randomai/gan-for-medical-imaging-generating-images-and-annotations-8ad7c778809c</a:t>
            </a:r>
            <a:endParaRPr/>
          </a:p>
          <a:p>
            <a:pPr indent="0" lvl="0" marL="0" rtl="0" algn="l">
              <a:lnSpc>
                <a:spcPct val="115000"/>
              </a:lnSpc>
              <a:spcBef>
                <a:spcPts val="1600"/>
              </a:spcBef>
              <a:spcAft>
                <a:spcPts val="0"/>
              </a:spcAft>
              <a:buSzPts val="1800"/>
              <a:buNone/>
            </a:pPr>
            <a:r>
              <a:rPr lang="en" sz="1100" u="sng">
                <a:solidFill>
                  <a:schemeClr val="hlink"/>
                </a:solidFill>
                <a:hlinkClick r:id="rId5"/>
              </a:rPr>
              <a:t>https://medium.com/randomai/gan-for-medical-imaging-generating-images-and-annotations-8ad7c778809c</a:t>
            </a:r>
            <a:endParaRPr/>
          </a:p>
          <a:p>
            <a:pPr indent="0" lvl="0" marL="0" rtl="0" algn="l">
              <a:lnSpc>
                <a:spcPct val="115000"/>
              </a:lnSpc>
              <a:spcBef>
                <a:spcPts val="1600"/>
              </a:spcBef>
              <a:spcAft>
                <a:spcPts val="0"/>
              </a:spcAft>
              <a:buSzPts val="1800"/>
              <a:buNone/>
            </a:pPr>
            <a:r>
              <a:rPr lang="en" sz="1100" u="sng">
                <a:solidFill>
                  <a:schemeClr val="hlink"/>
                </a:solidFill>
                <a:hlinkClick r:id="rId6"/>
              </a:rPr>
              <a:t>https://towardsdatascience.com/gan-by-example-using-keras-on-tensorflow-backend-1a6d515a60d0</a:t>
            </a:r>
            <a:endParaRPr/>
          </a:p>
          <a:p>
            <a:pPr indent="0" lvl="0" marL="0" rtl="0" algn="l">
              <a:lnSpc>
                <a:spcPct val="115000"/>
              </a:lnSpc>
              <a:spcBef>
                <a:spcPts val="1600"/>
              </a:spcBef>
              <a:spcAft>
                <a:spcPts val="0"/>
              </a:spcAft>
              <a:buSzPts val="1800"/>
              <a:buNone/>
            </a:pPr>
            <a:r>
              <a:rPr lang="en" sz="1100" u="sng">
                <a:solidFill>
                  <a:schemeClr val="hlink"/>
                </a:solidFill>
                <a:hlinkClick r:id="rId7"/>
              </a:rPr>
              <a:t>https://medium.com/apache-mxnet/transposed-convolutions-explained-with-ms-excel-52d13030c7e8</a:t>
            </a:r>
            <a:endParaRPr/>
          </a:p>
          <a:p>
            <a:pPr indent="0" lvl="0" marL="0" rtl="0" algn="l">
              <a:lnSpc>
                <a:spcPct val="115000"/>
              </a:lnSpc>
              <a:spcBef>
                <a:spcPts val="1600"/>
              </a:spcBef>
              <a:spcAft>
                <a:spcPts val="0"/>
              </a:spcAft>
              <a:buSzPts val="1800"/>
              <a:buNone/>
            </a:pPr>
            <a:r>
              <a:rPr lang="en" sz="1100" u="sng">
                <a:solidFill>
                  <a:schemeClr val="hlink"/>
                </a:solidFill>
                <a:hlinkClick r:id="rId8"/>
              </a:rPr>
              <a:t>https://medium.com/@sharimpervez/a-simple-introduction-to-generative-adversarial-networks-gans-8e327ff65f7c</a:t>
            </a:r>
            <a:endParaRPr/>
          </a:p>
          <a:p>
            <a:pPr indent="0" lvl="0" marL="0" rtl="0" algn="l">
              <a:lnSpc>
                <a:spcPct val="115000"/>
              </a:lnSpc>
              <a:spcBef>
                <a:spcPts val="1600"/>
              </a:spcBef>
              <a:spcAft>
                <a:spcPts val="0"/>
              </a:spcAft>
              <a:buSzPts val="1800"/>
              <a:buNone/>
            </a:pPr>
            <a:r>
              <a:rPr lang="en" sz="1100" u="sng">
                <a:solidFill>
                  <a:schemeClr val="hlink"/>
                </a:solidFill>
                <a:latin typeface="Arial"/>
                <a:ea typeface="Arial"/>
                <a:cs typeface="Arial"/>
                <a:sym typeface="Arial"/>
                <a:hlinkClick r:id="rId9"/>
              </a:rPr>
              <a:t>http://guimperarnau.com/blog/2017/03/Fantastic-GANs-and-where-to-find-them</a:t>
            </a:r>
            <a:endParaRPr/>
          </a:p>
          <a:p>
            <a:pPr indent="0" lvl="0" marL="0" rtl="0" algn="l">
              <a:lnSpc>
                <a:spcPct val="115000"/>
              </a:lnSpc>
              <a:spcBef>
                <a:spcPts val="1600"/>
              </a:spcBef>
              <a:spcAft>
                <a:spcPts val="0"/>
              </a:spcAft>
              <a:buSzPts val="1800"/>
              <a:buNone/>
            </a:pPr>
            <a:r>
              <a:rPr lang="en" sz="1100" u="sng">
                <a:solidFill>
                  <a:schemeClr val="hlink"/>
                </a:solidFill>
                <a:latin typeface="Arial"/>
                <a:ea typeface="Arial"/>
                <a:cs typeface="Arial"/>
                <a:sym typeface="Arial"/>
                <a:hlinkClick r:id="rId10"/>
              </a:rPr>
              <a:t>https://www.topbots.com/advances-in-gans/</a:t>
            </a:r>
            <a:endParaRPr/>
          </a:p>
          <a:p>
            <a:pPr indent="0" lvl="0" marL="0" rtl="0" algn="l">
              <a:lnSpc>
                <a:spcPct val="115000"/>
              </a:lnSpc>
              <a:spcBef>
                <a:spcPts val="1600"/>
              </a:spcBef>
              <a:spcAft>
                <a:spcPts val="1600"/>
              </a:spcAft>
              <a:buSzPts val="1800"/>
              <a:buNone/>
            </a:pPr>
            <a:r>
              <a:rPr lang="en" sz="1100" u="sng">
                <a:solidFill>
                  <a:schemeClr val="hlink"/>
                </a:solidFill>
                <a:latin typeface="Arial"/>
                <a:ea typeface="Arial"/>
                <a:cs typeface="Arial"/>
                <a:sym typeface="Arial"/>
                <a:hlinkClick r:id="rId11"/>
              </a:rPr>
              <a:t>https://medium.com/@jonathan_hui/gan-progressive-growing-of-gans-f9e4f91edf33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Agenda</a:t>
            </a:r>
            <a:endParaRPr/>
          </a:p>
        </p:txBody>
      </p:sp>
      <p:sp>
        <p:nvSpPr>
          <p:cNvPr id="142" name="Google Shape;14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What do you mean by Generative Models?</a:t>
            </a:r>
            <a:endParaRPr/>
          </a:p>
          <a:p>
            <a:pPr indent="-342900" lvl="0" marL="457200" rtl="0" algn="l">
              <a:lnSpc>
                <a:spcPct val="115000"/>
              </a:lnSpc>
              <a:spcBef>
                <a:spcPts val="0"/>
              </a:spcBef>
              <a:spcAft>
                <a:spcPts val="0"/>
              </a:spcAft>
              <a:buSzPts val="1800"/>
              <a:buChar char="●"/>
            </a:pPr>
            <a:r>
              <a:rPr lang="en"/>
              <a:t>What are GANs?</a:t>
            </a:r>
            <a:endParaRPr/>
          </a:p>
          <a:p>
            <a:pPr indent="-342900" lvl="0" marL="457200" rtl="0" algn="l">
              <a:lnSpc>
                <a:spcPct val="115000"/>
              </a:lnSpc>
              <a:spcBef>
                <a:spcPts val="0"/>
              </a:spcBef>
              <a:spcAft>
                <a:spcPts val="0"/>
              </a:spcAft>
              <a:buSzPts val="1800"/>
              <a:buChar char="●"/>
            </a:pPr>
            <a:r>
              <a:rPr lang="en"/>
              <a:t>Deep Convolutional GANs (DCGAN)</a:t>
            </a:r>
            <a:endParaRPr/>
          </a:p>
          <a:p>
            <a:pPr indent="-342900" lvl="0" marL="457200" rtl="0" algn="l">
              <a:lnSpc>
                <a:spcPct val="115000"/>
              </a:lnSpc>
              <a:spcBef>
                <a:spcPts val="0"/>
              </a:spcBef>
              <a:spcAft>
                <a:spcPts val="0"/>
              </a:spcAft>
              <a:buSzPts val="1800"/>
              <a:buChar char="●"/>
            </a:pPr>
            <a:r>
              <a:rPr lang="en"/>
              <a:t>Conditional GANs</a:t>
            </a:r>
            <a:endParaRPr/>
          </a:p>
          <a:p>
            <a:pPr indent="-342900" lvl="0" marL="457200" rtl="0" algn="l">
              <a:lnSpc>
                <a:spcPct val="115000"/>
              </a:lnSpc>
              <a:spcBef>
                <a:spcPts val="0"/>
              </a:spcBef>
              <a:spcAft>
                <a:spcPts val="0"/>
              </a:spcAft>
              <a:buSzPts val="1800"/>
              <a:buChar char="●"/>
            </a:pPr>
            <a:r>
              <a:rPr lang="en"/>
              <a:t>How to train GANs?</a:t>
            </a:r>
            <a:endParaRPr/>
          </a:p>
          <a:p>
            <a:pPr indent="-342900" lvl="0" marL="457200" rtl="0" algn="l">
              <a:lnSpc>
                <a:spcPct val="115000"/>
              </a:lnSpc>
              <a:spcBef>
                <a:spcPts val="0"/>
              </a:spcBef>
              <a:spcAft>
                <a:spcPts val="0"/>
              </a:spcAft>
              <a:buSzPts val="1800"/>
              <a:buChar char="●"/>
            </a:pPr>
            <a:r>
              <a:rPr lang="en"/>
              <a:t>Applications</a:t>
            </a:r>
            <a:endParaRPr/>
          </a:p>
          <a:p>
            <a:pPr indent="-342900" lvl="0" marL="457200" rtl="0" algn="l">
              <a:lnSpc>
                <a:spcPct val="115000"/>
              </a:lnSpc>
              <a:spcBef>
                <a:spcPts val="0"/>
              </a:spcBef>
              <a:spcAft>
                <a:spcPts val="0"/>
              </a:spcAft>
              <a:buSzPts val="1800"/>
              <a:buChar char="●"/>
            </a:pPr>
            <a:r>
              <a:rPr lang="en"/>
              <a:t>Semi-Supervised Learning</a:t>
            </a:r>
            <a:endParaRPr/>
          </a:p>
          <a:p>
            <a:pPr indent="-342900" lvl="0" marL="457200" rtl="0" algn="l">
              <a:lnSpc>
                <a:spcPct val="115000"/>
              </a:lnSpc>
              <a:spcBef>
                <a:spcPts val="0"/>
              </a:spcBef>
              <a:spcAft>
                <a:spcPts val="0"/>
              </a:spcAft>
              <a:buSzPts val="1800"/>
              <a:buChar char="●"/>
            </a:pPr>
            <a:r>
              <a:rPr lang="en"/>
              <a:t>Q&amp;A</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Generative Models</a:t>
            </a:r>
            <a:endParaRPr/>
          </a:p>
        </p:txBody>
      </p:sp>
      <p:sp>
        <p:nvSpPr>
          <p:cNvPr id="148" name="Google Shape;148;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 Far we are trying to solve these problems?</a:t>
            </a:r>
            <a:endParaRPr/>
          </a:p>
          <a:p>
            <a:pPr indent="-342900" lvl="0" marL="457200" rtl="0" algn="l">
              <a:lnSpc>
                <a:spcPct val="115000"/>
              </a:lnSpc>
              <a:spcBef>
                <a:spcPts val="1600"/>
              </a:spcBef>
              <a:spcAft>
                <a:spcPts val="0"/>
              </a:spcAft>
              <a:buSzPts val="1800"/>
              <a:buAutoNum type="arabicPeriod"/>
            </a:pPr>
            <a:r>
              <a:rPr lang="en"/>
              <a:t>Predict the Price of a Car</a:t>
            </a:r>
            <a:endParaRPr/>
          </a:p>
          <a:p>
            <a:pPr indent="-342900" lvl="0" marL="457200" rtl="0" algn="l">
              <a:lnSpc>
                <a:spcPct val="115000"/>
              </a:lnSpc>
              <a:spcBef>
                <a:spcPts val="0"/>
              </a:spcBef>
              <a:spcAft>
                <a:spcPts val="0"/>
              </a:spcAft>
              <a:buSzPts val="1800"/>
              <a:buAutoNum type="arabicPeriod"/>
            </a:pPr>
            <a:r>
              <a:rPr lang="en"/>
              <a:t>Classify Dogs and Cats</a:t>
            </a:r>
            <a:endParaRPr/>
          </a:p>
          <a:p>
            <a:pPr indent="-342900" lvl="0" marL="457200" rtl="0" algn="l">
              <a:lnSpc>
                <a:spcPct val="115000"/>
              </a:lnSpc>
              <a:spcBef>
                <a:spcPts val="0"/>
              </a:spcBef>
              <a:spcAft>
                <a:spcPts val="0"/>
              </a:spcAft>
              <a:buSzPts val="1800"/>
              <a:buAutoNum type="arabicPeriod"/>
            </a:pPr>
            <a:r>
              <a:rPr lang="en"/>
              <a:t>Predict whether it will Rain or Not?</a:t>
            </a:r>
            <a:endParaRPr/>
          </a:p>
          <a:p>
            <a:pPr indent="-342900" lvl="0" marL="457200" rtl="0" algn="l">
              <a:lnSpc>
                <a:spcPct val="115000"/>
              </a:lnSpc>
              <a:spcBef>
                <a:spcPts val="0"/>
              </a:spcBef>
              <a:spcAft>
                <a:spcPts val="0"/>
              </a:spcAft>
              <a:buSzPts val="1800"/>
              <a:buAutoNum type="arabicPeriod"/>
            </a:pPr>
            <a:r>
              <a:rPr lang="en"/>
              <a:t>Whose Face is it?</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
              <a:t>These all are Discriminative 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Generative Models</a:t>
            </a:r>
            <a:endParaRPr/>
          </a:p>
        </p:txBody>
      </p:sp>
      <p:sp>
        <p:nvSpPr>
          <p:cNvPr id="154" name="Google Shape;154;p4"/>
          <p:cNvSpPr/>
          <p:nvPr/>
        </p:nvSpPr>
        <p:spPr>
          <a:xfrm>
            <a:off x="734675" y="1170500"/>
            <a:ext cx="3125700" cy="29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Price of a Car</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Classify Dogs </a:t>
            </a:r>
            <a:r>
              <a:rPr lang="en" sz="1800"/>
              <a:t>/</a:t>
            </a:r>
            <a:r>
              <a:rPr b="0" i="0" lang="en" sz="1800" u="none" cap="none" strike="noStrike">
                <a:solidFill>
                  <a:srgbClr val="000000"/>
                </a:solidFill>
                <a:latin typeface="Arial"/>
                <a:ea typeface="Arial"/>
                <a:cs typeface="Arial"/>
                <a:sym typeface="Arial"/>
              </a:rPr>
              <a:t>Cats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lang="en" sz="1800"/>
              <a:t>W</a:t>
            </a:r>
            <a:r>
              <a:rPr b="0" i="0" lang="en" sz="1800" u="none" cap="none" strike="noStrike">
                <a:solidFill>
                  <a:srgbClr val="000000"/>
                </a:solidFill>
                <a:latin typeface="Arial"/>
                <a:ea typeface="Arial"/>
                <a:cs typeface="Arial"/>
                <a:sym typeface="Arial"/>
              </a:rPr>
              <a:t>ill it Rain or Not?</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Whose Face is it?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4886550" y="1170500"/>
            <a:ext cx="3125700" cy="29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rPr>
              <a:t>1. </a:t>
            </a:r>
            <a:r>
              <a:rPr b="0" i="0" lang="en" sz="1800" u="none" cap="none" strike="noStrike">
                <a:solidFill>
                  <a:schemeClr val="dk1"/>
                </a:solidFill>
                <a:latin typeface="Arial"/>
                <a:ea typeface="Arial"/>
                <a:cs typeface="Arial"/>
                <a:sym typeface="Arial"/>
              </a:rPr>
              <a:t>What is a Car?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 sz="1800">
                <a:solidFill>
                  <a:schemeClr val="dk1"/>
                </a:solidFill>
              </a:rPr>
              <a:t>2. </a:t>
            </a:r>
            <a:r>
              <a:rPr b="0" i="0" lang="en" sz="1800" u="none" cap="none" strike="noStrike">
                <a:solidFill>
                  <a:schemeClr val="dk1"/>
                </a:solidFill>
                <a:latin typeface="Arial"/>
                <a:ea typeface="Arial"/>
                <a:cs typeface="Arial"/>
                <a:sym typeface="Arial"/>
              </a:rPr>
              <a:t>What is a Dog or Cat?</a:t>
            </a:r>
            <a:endParaRPr sz="1800">
              <a:solidFill>
                <a:schemeClr val="dk1"/>
              </a:solidFill>
            </a:endParaRPr>
          </a:p>
          <a:p>
            <a:pPr indent="0" lvl="0" marL="0" marR="0" rtl="0" algn="l">
              <a:lnSpc>
                <a:spcPct val="100000"/>
              </a:lnSpc>
              <a:spcBef>
                <a:spcPts val="0"/>
              </a:spcBef>
              <a:spcAft>
                <a:spcPts val="0"/>
              </a:spcAft>
              <a:buNone/>
            </a:pPr>
            <a:r>
              <a:rPr lang="en" sz="1800">
                <a:solidFill>
                  <a:schemeClr val="dk1"/>
                </a:solidFill>
              </a:rPr>
              <a:t>3. </a:t>
            </a:r>
            <a:r>
              <a:rPr b="0" i="0" lang="en" sz="1800" u="none" cap="none" strike="noStrike">
                <a:solidFill>
                  <a:schemeClr val="dk1"/>
                </a:solidFill>
                <a:latin typeface="Arial"/>
                <a:ea typeface="Arial"/>
                <a:cs typeface="Arial"/>
                <a:sym typeface="Arial"/>
              </a:rPr>
              <a:t>What is Rain?</a:t>
            </a:r>
            <a:endParaRPr sz="1800">
              <a:solidFill>
                <a:schemeClr val="dk1"/>
              </a:solidFill>
            </a:endParaRPr>
          </a:p>
          <a:p>
            <a:pPr indent="0" lvl="0" marL="0" marR="0" rtl="0" algn="l">
              <a:lnSpc>
                <a:spcPct val="100000"/>
              </a:lnSpc>
              <a:spcBef>
                <a:spcPts val="0"/>
              </a:spcBef>
              <a:spcAft>
                <a:spcPts val="0"/>
              </a:spcAft>
              <a:buNone/>
            </a:pPr>
            <a:r>
              <a:rPr lang="en" sz="1800">
                <a:solidFill>
                  <a:schemeClr val="dk1"/>
                </a:solidFill>
              </a:rPr>
              <a:t>4. </a:t>
            </a:r>
            <a:r>
              <a:rPr b="0" i="0" lang="en" sz="1800" u="none" cap="none" strike="noStrike">
                <a:solidFill>
                  <a:schemeClr val="dk1"/>
                </a:solidFill>
                <a:latin typeface="Arial"/>
                <a:ea typeface="Arial"/>
                <a:cs typeface="Arial"/>
                <a:sym typeface="Arial"/>
              </a:rPr>
              <a:t>What is Face?</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4"/>
          <p:cNvSpPr/>
          <p:nvPr/>
        </p:nvSpPr>
        <p:spPr>
          <a:xfrm>
            <a:off x="3860375" y="2064675"/>
            <a:ext cx="1026300" cy="10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txBox="1"/>
          <p:nvPr/>
        </p:nvSpPr>
        <p:spPr>
          <a:xfrm>
            <a:off x="1013875" y="4172525"/>
            <a:ext cx="2738400" cy="34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Discriminative Model </a:t>
            </a:r>
            <a:endParaRPr b="0" i="0" sz="1400" u="none" cap="none" strike="noStrike">
              <a:solidFill>
                <a:srgbClr val="000000"/>
              </a:solidFill>
              <a:latin typeface="Arial"/>
              <a:ea typeface="Arial"/>
              <a:cs typeface="Arial"/>
              <a:sym typeface="Arial"/>
            </a:endParaRPr>
          </a:p>
        </p:txBody>
      </p:sp>
      <p:sp>
        <p:nvSpPr>
          <p:cNvPr id="158" name="Google Shape;158;p4"/>
          <p:cNvSpPr txBox="1"/>
          <p:nvPr/>
        </p:nvSpPr>
        <p:spPr>
          <a:xfrm>
            <a:off x="5166525" y="4217575"/>
            <a:ext cx="2845800" cy="2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Generative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